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  <p:sldId id="262" r:id="rId3"/>
    <p:sldId id="269" r:id="rId4"/>
    <p:sldId id="264" r:id="rId5"/>
  </p:sldIdLst>
  <p:sldSz cx="7772400" cy="10058400"/>
  <p:notesSz cx="6889750" cy="100218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6801F"/>
    <a:srgbClr val="20759A"/>
    <a:srgbClr val="BA3342"/>
    <a:srgbClr val="D4C23C"/>
    <a:srgbClr val="E34E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9" d="100"/>
          <a:sy n="49" d="100"/>
        </p:scale>
        <p:origin x="2136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A71F9-88BF-4161-821F-E2F554AA08B0}" type="datetimeFigureOut">
              <a:rPr lang="en-IE" smtClean="0"/>
              <a:t>05/01/2017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31D64-8827-4F73-8020-FE918A0FA05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87368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A71F9-88BF-4161-821F-E2F554AA08B0}" type="datetimeFigureOut">
              <a:rPr lang="en-IE" smtClean="0"/>
              <a:t>05/01/2017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31D64-8827-4F73-8020-FE918A0FA05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58765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A71F9-88BF-4161-821F-E2F554AA08B0}" type="datetimeFigureOut">
              <a:rPr lang="en-IE" smtClean="0"/>
              <a:t>05/01/2017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31D64-8827-4F73-8020-FE918A0FA05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32421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A71F9-88BF-4161-821F-E2F554AA08B0}" type="datetimeFigureOut">
              <a:rPr lang="en-IE" smtClean="0"/>
              <a:t>05/01/2017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31D64-8827-4F73-8020-FE918A0FA05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85386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A71F9-88BF-4161-821F-E2F554AA08B0}" type="datetimeFigureOut">
              <a:rPr lang="en-IE" smtClean="0"/>
              <a:t>05/01/2017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31D64-8827-4F73-8020-FE918A0FA05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3698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A71F9-88BF-4161-821F-E2F554AA08B0}" type="datetimeFigureOut">
              <a:rPr lang="en-IE" smtClean="0"/>
              <a:t>05/01/2017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31D64-8827-4F73-8020-FE918A0FA05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50007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A71F9-88BF-4161-821F-E2F554AA08B0}" type="datetimeFigureOut">
              <a:rPr lang="en-IE" smtClean="0"/>
              <a:t>05/01/2017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31D64-8827-4F73-8020-FE918A0FA05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63075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A71F9-88BF-4161-821F-E2F554AA08B0}" type="datetimeFigureOut">
              <a:rPr lang="en-IE" smtClean="0"/>
              <a:t>05/01/2017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31D64-8827-4F73-8020-FE918A0FA05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18979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A71F9-88BF-4161-821F-E2F554AA08B0}" type="datetimeFigureOut">
              <a:rPr lang="en-IE" smtClean="0"/>
              <a:t>05/01/2017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31D64-8827-4F73-8020-FE918A0FA05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54380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A71F9-88BF-4161-821F-E2F554AA08B0}" type="datetimeFigureOut">
              <a:rPr lang="en-IE" smtClean="0"/>
              <a:t>05/01/2017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31D64-8827-4F73-8020-FE918A0FA05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9884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A71F9-88BF-4161-821F-E2F554AA08B0}" type="datetimeFigureOut">
              <a:rPr lang="en-IE" smtClean="0"/>
              <a:t>05/01/2017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31D64-8827-4F73-8020-FE918A0FA05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29829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A71F9-88BF-4161-821F-E2F554AA08B0}" type="datetimeFigureOut">
              <a:rPr lang="en-IE" smtClean="0"/>
              <a:t>05/01/2017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931D64-8827-4F73-8020-FE918A0FA05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53970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  <p:sp>
        <p:nvSpPr>
          <p:cNvPr id="82" name="TextBox 81"/>
          <p:cNvSpPr txBox="1"/>
          <p:nvPr/>
        </p:nvSpPr>
        <p:spPr>
          <a:xfrm rot="5400000">
            <a:off x="3299742" y="1263261"/>
            <a:ext cx="17325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8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/d/</a:t>
            </a:r>
          </a:p>
        </p:txBody>
      </p:sp>
      <p:sp>
        <p:nvSpPr>
          <p:cNvPr id="83" name="TextBox 82"/>
          <p:cNvSpPr txBox="1"/>
          <p:nvPr/>
        </p:nvSpPr>
        <p:spPr>
          <a:xfrm rot="16200000">
            <a:off x="2743897" y="1254227"/>
            <a:ext cx="1714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8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/d/</a:t>
            </a:r>
          </a:p>
        </p:txBody>
      </p:sp>
      <p:sp>
        <p:nvSpPr>
          <p:cNvPr id="84" name="TextBox 83"/>
          <p:cNvSpPr txBox="1"/>
          <p:nvPr/>
        </p:nvSpPr>
        <p:spPr>
          <a:xfrm rot="5400000">
            <a:off x="5821455" y="1254229"/>
            <a:ext cx="17144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8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/h/</a:t>
            </a:r>
          </a:p>
        </p:txBody>
      </p:sp>
      <p:sp>
        <p:nvSpPr>
          <p:cNvPr id="85" name="TextBox 84"/>
          <p:cNvSpPr txBox="1"/>
          <p:nvPr/>
        </p:nvSpPr>
        <p:spPr>
          <a:xfrm rot="16200000">
            <a:off x="5276034" y="1254227"/>
            <a:ext cx="1714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8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/h/</a:t>
            </a:r>
          </a:p>
        </p:txBody>
      </p:sp>
      <p:sp>
        <p:nvSpPr>
          <p:cNvPr id="86" name="TextBox 85"/>
          <p:cNvSpPr txBox="1"/>
          <p:nvPr/>
        </p:nvSpPr>
        <p:spPr>
          <a:xfrm rot="5400000">
            <a:off x="3304737" y="3174651"/>
            <a:ext cx="16945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8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/n/</a:t>
            </a:r>
          </a:p>
        </p:txBody>
      </p:sp>
      <p:sp>
        <p:nvSpPr>
          <p:cNvPr id="90" name="TextBox 89"/>
          <p:cNvSpPr txBox="1"/>
          <p:nvPr/>
        </p:nvSpPr>
        <p:spPr>
          <a:xfrm rot="16200000">
            <a:off x="2772526" y="3182814"/>
            <a:ext cx="1710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8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/n/</a:t>
            </a:r>
          </a:p>
        </p:txBody>
      </p:sp>
      <p:sp>
        <p:nvSpPr>
          <p:cNvPr id="91" name="TextBox 90"/>
          <p:cNvSpPr txBox="1"/>
          <p:nvPr/>
        </p:nvSpPr>
        <p:spPr>
          <a:xfrm rot="5400000">
            <a:off x="5813687" y="3172835"/>
            <a:ext cx="17308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8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/p/</a:t>
            </a:r>
          </a:p>
        </p:txBody>
      </p:sp>
      <p:sp>
        <p:nvSpPr>
          <p:cNvPr id="102" name="TextBox 101"/>
          <p:cNvSpPr txBox="1"/>
          <p:nvPr/>
        </p:nvSpPr>
        <p:spPr>
          <a:xfrm rot="16200000">
            <a:off x="5257589" y="3190978"/>
            <a:ext cx="17271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8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/p/</a:t>
            </a:r>
          </a:p>
        </p:txBody>
      </p:sp>
      <p:sp>
        <p:nvSpPr>
          <p:cNvPr id="103" name="TextBox 102"/>
          <p:cNvSpPr txBox="1"/>
          <p:nvPr/>
        </p:nvSpPr>
        <p:spPr>
          <a:xfrm rot="5400000">
            <a:off x="3290924" y="5058785"/>
            <a:ext cx="17471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8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/w/</a:t>
            </a:r>
            <a:endParaRPr lang="en-IE" sz="2000" b="1" spc="600" dirty="0">
              <a:latin typeface="Bradley Hand ITC" panose="03070402050302030203" pitchFamily="66" charset="0"/>
              <a:ea typeface="TeachingHand" panose="02000603000000000000" pitchFamily="2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 rot="16200000">
            <a:off x="2739206" y="5049259"/>
            <a:ext cx="17335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8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/w/</a:t>
            </a:r>
            <a:endParaRPr lang="en-IE" sz="2000" b="1" spc="600" dirty="0">
              <a:latin typeface="Bradley Hand ITC" panose="03070402050302030203" pitchFamily="66" charset="0"/>
              <a:ea typeface="TeachingHand" panose="02000603000000000000" pitchFamily="2" charset="0"/>
            </a:endParaRPr>
          </a:p>
        </p:txBody>
      </p:sp>
      <p:sp>
        <p:nvSpPr>
          <p:cNvPr id="113" name="TextBox 112"/>
          <p:cNvSpPr txBox="1"/>
          <p:nvPr/>
        </p:nvSpPr>
        <p:spPr>
          <a:xfrm rot="16200000">
            <a:off x="5301137" y="5089563"/>
            <a:ext cx="17471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/l/ </a:t>
            </a:r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blends</a:t>
            </a:r>
            <a:endParaRPr lang="en-IE" sz="1900" b="1" dirty="0">
              <a:latin typeface="Bradley Hand ITC" panose="03070402050302030203" pitchFamily="66" charset="0"/>
              <a:ea typeface="TeachingHand" panose="02000603000000000000" pitchFamily="2" charset="0"/>
            </a:endParaRPr>
          </a:p>
        </p:txBody>
      </p:sp>
      <p:sp>
        <p:nvSpPr>
          <p:cNvPr id="127" name="TextBox 126"/>
          <p:cNvSpPr txBox="1"/>
          <p:nvPr/>
        </p:nvSpPr>
        <p:spPr>
          <a:xfrm rot="16200000">
            <a:off x="2756151" y="6938403"/>
            <a:ext cx="178167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5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/s/ </a:t>
            </a:r>
            <a:r>
              <a:rPr lang="en-IE" sz="2500" b="1" spc="-150" dirty="0">
                <a:latin typeface="Bradley Hand ITC" panose="03070402050302030203" pitchFamily="66" charset="0"/>
                <a:ea typeface="TeachingHand" panose="02000603000000000000" pitchFamily="2" charset="0"/>
              </a:rPr>
              <a:t>blends</a:t>
            </a:r>
            <a:endParaRPr lang="en-IE" b="1" spc="-150" dirty="0">
              <a:latin typeface="Bradley Hand ITC" panose="03070402050302030203" pitchFamily="66" charset="0"/>
              <a:ea typeface="TeachingHand" panose="02000603000000000000" pitchFamily="2" charset="0"/>
            </a:endParaRPr>
          </a:p>
        </p:txBody>
      </p:sp>
      <p:sp>
        <p:nvSpPr>
          <p:cNvPr id="131" name="TextBox 130"/>
          <p:cNvSpPr txBox="1"/>
          <p:nvPr/>
        </p:nvSpPr>
        <p:spPr>
          <a:xfrm rot="5400000">
            <a:off x="5827499" y="6904516"/>
            <a:ext cx="1714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8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/f/</a:t>
            </a:r>
            <a:endParaRPr lang="en-IE" sz="2000" b="1" spc="600" dirty="0">
              <a:latin typeface="Bradley Hand ITC" panose="03070402050302030203" pitchFamily="66" charset="0"/>
              <a:ea typeface="TeachingHand" panose="02000603000000000000" pitchFamily="2" charset="0"/>
            </a:endParaRPr>
          </a:p>
        </p:txBody>
      </p:sp>
      <p:sp>
        <p:nvSpPr>
          <p:cNvPr id="132" name="TextBox 131"/>
          <p:cNvSpPr txBox="1"/>
          <p:nvPr/>
        </p:nvSpPr>
        <p:spPr>
          <a:xfrm rot="16200000">
            <a:off x="5269837" y="6902852"/>
            <a:ext cx="17178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8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/f/</a:t>
            </a:r>
            <a:endParaRPr lang="en-IE" sz="2000" b="1" spc="600" dirty="0">
              <a:latin typeface="Bradley Hand ITC" panose="03070402050302030203" pitchFamily="66" charset="0"/>
              <a:ea typeface="TeachingHand" panose="02000603000000000000" pitchFamily="2" charset="0"/>
            </a:endParaRPr>
          </a:p>
        </p:txBody>
      </p:sp>
      <p:sp>
        <p:nvSpPr>
          <p:cNvPr id="133" name="TextBox 132"/>
          <p:cNvSpPr txBox="1"/>
          <p:nvPr/>
        </p:nvSpPr>
        <p:spPr>
          <a:xfrm rot="5400000">
            <a:off x="3334669" y="8749042"/>
            <a:ext cx="17145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8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/k/</a:t>
            </a:r>
            <a:endParaRPr lang="en-IE" sz="2000" b="1" spc="600" dirty="0">
              <a:latin typeface="Bradley Hand ITC" panose="03070402050302030203" pitchFamily="66" charset="0"/>
              <a:ea typeface="TeachingHand" panose="02000603000000000000" pitchFamily="2" charset="0"/>
            </a:endParaRPr>
          </a:p>
        </p:txBody>
      </p:sp>
      <p:sp>
        <p:nvSpPr>
          <p:cNvPr id="134" name="TextBox 133"/>
          <p:cNvSpPr txBox="1"/>
          <p:nvPr/>
        </p:nvSpPr>
        <p:spPr>
          <a:xfrm rot="16200000">
            <a:off x="2770502" y="8749040"/>
            <a:ext cx="1714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8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/k/</a:t>
            </a:r>
            <a:endParaRPr lang="en-IE" sz="2000" b="1" spc="600" dirty="0">
              <a:latin typeface="Bradley Hand ITC" panose="03070402050302030203" pitchFamily="66" charset="0"/>
              <a:ea typeface="TeachingHand" panose="02000603000000000000" pitchFamily="2" charset="0"/>
            </a:endParaRPr>
          </a:p>
        </p:txBody>
      </p:sp>
      <p:sp>
        <p:nvSpPr>
          <p:cNvPr id="135" name="TextBox 134"/>
          <p:cNvSpPr txBox="1"/>
          <p:nvPr/>
        </p:nvSpPr>
        <p:spPr>
          <a:xfrm rot="5400000">
            <a:off x="5824108" y="8755352"/>
            <a:ext cx="17271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8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/v/</a:t>
            </a:r>
            <a:endParaRPr lang="en-IE" sz="2000" b="1" spc="600" dirty="0">
              <a:latin typeface="Bradley Hand ITC" panose="03070402050302030203" pitchFamily="66" charset="0"/>
              <a:ea typeface="TeachingHand" panose="02000603000000000000" pitchFamily="2" charset="0"/>
            </a:endParaRPr>
          </a:p>
        </p:txBody>
      </p:sp>
      <p:sp>
        <p:nvSpPr>
          <p:cNvPr id="136" name="TextBox 135"/>
          <p:cNvSpPr txBox="1"/>
          <p:nvPr/>
        </p:nvSpPr>
        <p:spPr>
          <a:xfrm rot="16200000">
            <a:off x="5271295" y="8749040"/>
            <a:ext cx="1714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8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/v/</a:t>
            </a:r>
            <a:endParaRPr lang="en-IE" sz="2000" b="1" spc="600" dirty="0">
              <a:latin typeface="Bradley Hand ITC" panose="03070402050302030203" pitchFamily="66" charset="0"/>
              <a:ea typeface="TeachingHand" panose="02000603000000000000" pitchFamily="2" charset="0"/>
            </a:endParaRPr>
          </a:p>
        </p:txBody>
      </p:sp>
      <p:sp>
        <p:nvSpPr>
          <p:cNvPr id="137" name="TextBox 136"/>
          <p:cNvSpPr txBox="1"/>
          <p:nvPr/>
        </p:nvSpPr>
        <p:spPr>
          <a:xfrm>
            <a:off x="186268" y="135467"/>
            <a:ext cx="72813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>
                <a:latin typeface="Arial" panose="020B0604020202020204" pitchFamily="34" charset="0"/>
                <a:ea typeface="Adobe Ming Std L" panose="02020300000000000000" pitchFamily="18" charset="-128"/>
                <a:cs typeface="Arial" panose="020B0604020202020204" pitchFamily="34" charset="0"/>
              </a:rPr>
              <a:t>Side Tabs for Articulation Notebooks:				     Page 1</a:t>
            </a:r>
          </a:p>
        </p:txBody>
      </p:sp>
      <p:sp>
        <p:nvSpPr>
          <p:cNvPr id="138" name="TextBox 137"/>
          <p:cNvSpPr txBox="1"/>
          <p:nvPr/>
        </p:nvSpPr>
        <p:spPr>
          <a:xfrm rot="5400000">
            <a:off x="792645" y="1267340"/>
            <a:ext cx="172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8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/b/</a:t>
            </a:r>
          </a:p>
        </p:txBody>
      </p:sp>
      <p:sp>
        <p:nvSpPr>
          <p:cNvPr id="139" name="TextBox 138"/>
          <p:cNvSpPr txBox="1"/>
          <p:nvPr/>
        </p:nvSpPr>
        <p:spPr>
          <a:xfrm rot="16200000">
            <a:off x="235920" y="1273913"/>
            <a:ext cx="17538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8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/b/</a:t>
            </a:r>
          </a:p>
        </p:txBody>
      </p:sp>
      <p:sp>
        <p:nvSpPr>
          <p:cNvPr id="140" name="TextBox 139"/>
          <p:cNvSpPr txBox="1"/>
          <p:nvPr/>
        </p:nvSpPr>
        <p:spPr>
          <a:xfrm rot="5400000">
            <a:off x="825214" y="3176472"/>
            <a:ext cx="16981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8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/m/</a:t>
            </a:r>
          </a:p>
        </p:txBody>
      </p:sp>
      <p:sp>
        <p:nvSpPr>
          <p:cNvPr id="141" name="TextBox 140"/>
          <p:cNvSpPr txBox="1"/>
          <p:nvPr/>
        </p:nvSpPr>
        <p:spPr>
          <a:xfrm rot="16200000">
            <a:off x="254697" y="3184631"/>
            <a:ext cx="1714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8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/m/</a:t>
            </a:r>
          </a:p>
        </p:txBody>
      </p:sp>
      <p:sp>
        <p:nvSpPr>
          <p:cNvPr id="142" name="TextBox 141"/>
          <p:cNvSpPr txBox="1"/>
          <p:nvPr/>
        </p:nvSpPr>
        <p:spPr>
          <a:xfrm rot="5400000">
            <a:off x="812100" y="5044682"/>
            <a:ext cx="172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8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/t/</a:t>
            </a:r>
          </a:p>
        </p:txBody>
      </p:sp>
      <p:sp>
        <p:nvSpPr>
          <p:cNvPr id="143" name="TextBox 142"/>
          <p:cNvSpPr txBox="1"/>
          <p:nvPr/>
        </p:nvSpPr>
        <p:spPr>
          <a:xfrm rot="16200000">
            <a:off x="254697" y="5032888"/>
            <a:ext cx="1714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8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/t/</a:t>
            </a:r>
          </a:p>
        </p:txBody>
      </p:sp>
      <p:sp>
        <p:nvSpPr>
          <p:cNvPr id="144" name="TextBox 143"/>
          <p:cNvSpPr txBox="1"/>
          <p:nvPr/>
        </p:nvSpPr>
        <p:spPr>
          <a:xfrm rot="5400000">
            <a:off x="713218" y="6944170"/>
            <a:ext cx="18481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/r/ </a:t>
            </a:r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blends</a:t>
            </a:r>
          </a:p>
        </p:txBody>
      </p:sp>
      <p:sp>
        <p:nvSpPr>
          <p:cNvPr id="145" name="TextBox 144"/>
          <p:cNvSpPr txBox="1"/>
          <p:nvPr/>
        </p:nvSpPr>
        <p:spPr>
          <a:xfrm rot="5400000">
            <a:off x="808217" y="8755350"/>
            <a:ext cx="17271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8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/g/</a:t>
            </a:r>
          </a:p>
        </p:txBody>
      </p:sp>
      <p:sp>
        <p:nvSpPr>
          <p:cNvPr id="146" name="TextBox 145"/>
          <p:cNvSpPr txBox="1"/>
          <p:nvPr/>
        </p:nvSpPr>
        <p:spPr>
          <a:xfrm rot="16200000">
            <a:off x="271629" y="8749039"/>
            <a:ext cx="17145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8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/g/</a:t>
            </a:r>
          </a:p>
        </p:txBody>
      </p:sp>
      <p:sp>
        <p:nvSpPr>
          <p:cNvPr id="147" name="TextBox 146"/>
          <p:cNvSpPr txBox="1"/>
          <p:nvPr/>
        </p:nvSpPr>
        <p:spPr>
          <a:xfrm rot="5400000">
            <a:off x="5772262" y="5089563"/>
            <a:ext cx="17471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/l/ </a:t>
            </a:r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blends</a:t>
            </a:r>
            <a:endParaRPr lang="en-IE" sz="1900" b="1" dirty="0">
              <a:latin typeface="Bradley Hand ITC" panose="03070402050302030203" pitchFamily="66" charset="0"/>
              <a:ea typeface="TeachingHand" panose="02000603000000000000" pitchFamily="2" charset="0"/>
            </a:endParaRPr>
          </a:p>
        </p:txBody>
      </p:sp>
      <p:sp>
        <p:nvSpPr>
          <p:cNvPr id="148" name="TextBox 147"/>
          <p:cNvSpPr txBox="1"/>
          <p:nvPr/>
        </p:nvSpPr>
        <p:spPr>
          <a:xfrm rot="16200000">
            <a:off x="209002" y="6944169"/>
            <a:ext cx="18481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/r/ </a:t>
            </a:r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blends</a:t>
            </a:r>
          </a:p>
        </p:txBody>
      </p:sp>
      <p:sp>
        <p:nvSpPr>
          <p:cNvPr id="149" name="TextBox 148"/>
          <p:cNvSpPr txBox="1"/>
          <p:nvPr/>
        </p:nvSpPr>
        <p:spPr>
          <a:xfrm rot="5400000">
            <a:off x="3242044" y="6938403"/>
            <a:ext cx="178167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5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/s/ </a:t>
            </a:r>
            <a:r>
              <a:rPr lang="en-IE" sz="2500" b="1" spc="-150" dirty="0">
                <a:latin typeface="Bradley Hand ITC" panose="03070402050302030203" pitchFamily="66" charset="0"/>
                <a:ea typeface="TeachingHand" panose="02000603000000000000" pitchFamily="2" charset="0"/>
              </a:rPr>
              <a:t>blends</a:t>
            </a:r>
            <a:endParaRPr lang="en-IE" b="1" spc="-150" dirty="0">
              <a:latin typeface="Bradley Hand ITC" panose="03070402050302030203" pitchFamily="66" charset="0"/>
              <a:ea typeface="TeachingHand" panose="02000603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0113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  <p:sp>
        <p:nvSpPr>
          <p:cNvPr id="95" name="TextBox 94"/>
          <p:cNvSpPr txBox="1"/>
          <p:nvPr/>
        </p:nvSpPr>
        <p:spPr>
          <a:xfrm rot="5400000">
            <a:off x="3332077" y="1258541"/>
            <a:ext cx="17067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8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/j/</a:t>
            </a:r>
          </a:p>
        </p:txBody>
      </p:sp>
      <p:sp>
        <p:nvSpPr>
          <p:cNvPr id="96" name="TextBox 95"/>
          <p:cNvSpPr txBox="1"/>
          <p:nvPr/>
        </p:nvSpPr>
        <p:spPr>
          <a:xfrm rot="16200000">
            <a:off x="2743897" y="1254227"/>
            <a:ext cx="1714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8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/j/</a:t>
            </a:r>
          </a:p>
        </p:txBody>
      </p:sp>
      <p:sp>
        <p:nvSpPr>
          <p:cNvPr id="100" name="TextBox 99"/>
          <p:cNvSpPr txBox="1"/>
          <p:nvPr/>
        </p:nvSpPr>
        <p:spPr>
          <a:xfrm rot="5400000">
            <a:off x="5812424" y="1263261"/>
            <a:ext cx="17325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8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/</a:t>
            </a:r>
            <a:r>
              <a:rPr lang="en-IE" sz="2800" b="1" spc="600" dirty="0" err="1">
                <a:latin typeface="Bradley Hand ITC" panose="03070402050302030203" pitchFamily="66" charset="0"/>
                <a:ea typeface="TeachingHand" panose="02000603000000000000" pitchFamily="2" charset="0"/>
              </a:rPr>
              <a:t>sh</a:t>
            </a:r>
            <a:r>
              <a:rPr lang="en-IE" sz="28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/</a:t>
            </a:r>
          </a:p>
        </p:txBody>
      </p:sp>
      <p:sp>
        <p:nvSpPr>
          <p:cNvPr id="101" name="TextBox 100"/>
          <p:cNvSpPr txBox="1"/>
          <p:nvPr/>
        </p:nvSpPr>
        <p:spPr>
          <a:xfrm rot="16200000">
            <a:off x="5276034" y="1254227"/>
            <a:ext cx="1714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8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/</a:t>
            </a:r>
            <a:r>
              <a:rPr lang="en-IE" sz="2800" b="1" spc="600" dirty="0" err="1">
                <a:latin typeface="Bradley Hand ITC" panose="03070402050302030203" pitchFamily="66" charset="0"/>
                <a:ea typeface="TeachingHand" panose="02000603000000000000" pitchFamily="2" charset="0"/>
              </a:rPr>
              <a:t>sh</a:t>
            </a:r>
            <a:r>
              <a:rPr lang="en-IE" sz="28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/</a:t>
            </a:r>
          </a:p>
        </p:txBody>
      </p:sp>
      <p:sp>
        <p:nvSpPr>
          <p:cNvPr id="104" name="TextBox 103"/>
          <p:cNvSpPr txBox="1"/>
          <p:nvPr/>
        </p:nvSpPr>
        <p:spPr>
          <a:xfrm rot="5400000">
            <a:off x="3304738" y="3174651"/>
            <a:ext cx="1694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8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/l/</a:t>
            </a:r>
          </a:p>
        </p:txBody>
      </p:sp>
      <p:sp>
        <p:nvSpPr>
          <p:cNvPr id="105" name="TextBox 104"/>
          <p:cNvSpPr txBox="1"/>
          <p:nvPr/>
        </p:nvSpPr>
        <p:spPr>
          <a:xfrm rot="16200000">
            <a:off x="2733616" y="3182814"/>
            <a:ext cx="1710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8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/l/</a:t>
            </a:r>
          </a:p>
        </p:txBody>
      </p:sp>
      <p:sp>
        <p:nvSpPr>
          <p:cNvPr id="106" name="TextBox 105"/>
          <p:cNvSpPr txBox="1"/>
          <p:nvPr/>
        </p:nvSpPr>
        <p:spPr>
          <a:xfrm rot="5400000">
            <a:off x="5942353" y="3018946"/>
            <a:ext cx="17308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spc="-150" dirty="0">
                <a:latin typeface="Bradley Hand ITC" panose="03070402050302030203" pitchFamily="66" charset="0"/>
                <a:ea typeface="TeachingHand" panose="02000603000000000000" pitchFamily="2" charset="0"/>
              </a:rPr>
              <a:t>Pre-vocalic</a:t>
            </a:r>
            <a:r>
              <a:rPr lang="en-IE" sz="24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 /r/</a:t>
            </a:r>
          </a:p>
        </p:txBody>
      </p:sp>
      <p:sp>
        <p:nvSpPr>
          <p:cNvPr id="107" name="TextBox 106"/>
          <p:cNvSpPr txBox="1"/>
          <p:nvPr/>
        </p:nvSpPr>
        <p:spPr>
          <a:xfrm rot="16200000">
            <a:off x="5095026" y="3018944"/>
            <a:ext cx="17634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spc="-150" dirty="0">
                <a:latin typeface="Bradley Hand ITC" panose="03070402050302030203" pitchFamily="66" charset="0"/>
                <a:ea typeface="TeachingHand" panose="02000603000000000000" pitchFamily="2" charset="0"/>
              </a:rPr>
              <a:t>Pre-vocalic </a:t>
            </a:r>
            <a:r>
              <a:rPr lang="en-IE" sz="24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/r/</a:t>
            </a:r>
          </a:p>
        </p:txBody>
      </p:sp>
      <p:sp>
        <p:nvSpPr>
          <p:cNvPr id="108" name="TextBox 107"/>
          <p:cNvSpPr txBox="1"/>
          <p:nvPr/>
        </p:nvSpPr>
        <p:spPr>
          <a:xfrm rot="5400000">
            <a:off x="3311822" y="5093307"/>
            <a:ext cx="17123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spc="-150" dirty="0">
                <a:latin typeface="Bradley Hand ITC" panose="03070402050302030203" pitchFamily="66" charset="0"/>
                <a:ea typeface="TeachingHand" panose="02000603000000000000" pitchFamily="2" charset="0"/>
              </a:rPr>
              <a:t>Vocalic</a:t>
            </a:r>
            <a:r>
              <a:rPr lang="en-IE" sz="24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 /r/</a:t>
            </a:r>
            <a:endParaRPr lang="en-IE" sz="1900" b="1" spc="600" dirty="0">
              <a:latin typeface="Bradley Hand ITC" panose="03070402050302030203" pitchFamily="66" charset="0"/>
              <a:ea typeface="TeachingHand" panose="02000603000000000000" pitchFamily="2" charset="0"/>
            </a:endParaRPr>
          </a:p>
        </p:txBody>
      </p:sp>
      <p:sp>
        <p:nvSpPr>
          <p:cNvPr id="109" name="TextBox 108"/>
          <p:cNvSpPr txBox="1"/>
          <p:nvPr/>
        </p:nvSpPr>
        <p:spPr>
          <a:xfrm rot="16200000">
            <a:off x="2772392" y="5062557"/>
            <a:ext cx="17139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spc="-150" dirty="0">
                <a:latin typeface="Bradley Hand ITC" panose="03070402050302030203" pitchFamily="66" charset="0"/>
                <a:ea typeface="TeachingHand" panose="02000603000000000000" pitchFamily="2" charset="0"/>
              </a:rPr>
              <a:t>Vocalic</a:t>
            </a:r>
            <a:r>
              <a:rPr lang="en-IE" sz="24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 /r/</a:t>
            </a:r>
            <a:endParaRPr lang="en-IE" sz="1900" b="1" spc="600" dirty="0">
              <a:latin typeface="Bradley Hand ITC" panose="03070402050302030203" pitchFamily="66" charset="0"/>
              <a:ea typeface="TeachingHand" panose="02000603000000000000" pitchFamily="2" charset="0"/>
            </a:endParaRPr>
          </a:p>
        </p:txBody>
      </p:sp>
      <p:sp>
        <p:nvSpPr>
          <p:cNvPr id="110" name="TextBox 109"/>
          <p:cNvSpPr txBox="1"/>
          <p:nvPr/>
        </p:nvSpPr>
        <p:spPr>
          <a:xfrm rot="5400000">
            <a:off x="5811172" y="5058786"/>
            <a:ext cx="17471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8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/z/</a:t>
            </a:r>
            <a:endParaRPr lang="en-IE" sz="2000" b="1" dirty="0">
              <a:latin typeface="Bradley Hand ITC" panose="03070402050302030203" pitchFamily="66" charset="0"/>
              <a:ea typeface="TeachingHand" panose="02000603000000000000" pitchFamily="2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 rot="16200000">
            <a:off x="5232306" y="5046769"/>
            <a:ext cx="17438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8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/z/</a:t>
            </a:r>
            <a:endParaRPr lang="en-IE" sz="2000" b="1" dirty="0">
              <a:latin typeface="Bradley Hand ITC" panose="03070402050302030203" pitchFamily="66" charset="0"/>
              <a:ea typeface="TeachingHand" panose="02000603000000000000" pitchFamily="2" charset="0"/>
            </a:endParaRPr>
          </a:p>
        </p:txBody>
      </p:sp>
      <p:sp>
        <p:nvSpPr>
          <p:cNvPr id="112" name="TextBox 111"/>
          <p:cNvSpPr txBox="1"/>
          <p:nvPr/>
        </p:nvSpPr>
        <p:spPr>
          <a:xfrm rot="5400000">
            <a:off x="3463134" y="8615922"/>
            <a:ext cx="17074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(Editable Text)</a:t>
            </a:r>
          </a:p>
        </p:txBody>
      </p:sp>
      <p:sp>
        <p:nvSpPr>
          <p:cNvPr id="113" name="TextBox 112"/>
          <p:cNvSpPr txBox="1"/>
          <p:nvPr/>
        </p:nvSpPr>
        <p:spPr>
          <a:xfrm rot="16200000">
            <a:off x="2625103" y="8615920"/>
            <a:ext cx="17074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(Editable Text)</a:t>
            </a:r>
          </a:p>
        </p:txBody>
      </p:sp>
      <p:sp>
        <p:nvSpPr>
          <p:cNvPr id="114" name="TextBox 113"/>
          <p:cNvSpPr txBox="1"/>
          <p:nvPr/>
        </p:nvSpPr>
        <p:spPr>
          <a:xfrm rot="5400000">
            <a:off x="5978271" y="8619459"/>
            <a:ext cx="1714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>
                <a:latin typeface="Bradley Hand ITC" panose="03070402050302030203" pitchFamily="66" charset="0"/>
                <a:ea typeface="TeachingHand" panose="02000603000000000000" pitchFamily="2" charset="0"/>
              </a:rPr>
              <a:t>(Editable Text)</a:t>
            </a:r>
            <a:endParaRPr lang="en-IE" sz="2400" b="1" dirty="0">
              <a:latin typeface="Bradley Hand ITC" panose="03070402050302030203" pitchFamily="66" charset="0"/>
              <a:ea typeface="TeachingHand" panose="02000603000000000000" pitchFamily="2" charset="0"/>
            </a:endParaRPr>
          </a:p>
        </p:txBody>
      </p:sp>
      <p:sp>
        <p:nvSpPr>
          <p:cNvPr id="115" name="TextBox 114"/>
          <p:cNvSpPr txBox="1"/>
          <p:nvPr/>
        </p:nvSpPr>
        <p:spPr>
          <a:xfrm rot="16200000">
            <a:off x="5123055" y="8615919"/>
            <a:ext cx="17074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(Editable Text)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186268" y="135467"/>
            <a:ext cx="72813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>
                <a:latin typeface="Arial" panose="020B0604020202020204" pitchFamily="34" charset="0"/>
                <a:ea typeface="Adobe Ming Std L" panose="02020300000000000000" pitchFamily="18" charset="-128"/>
                <a:cs typeface="Arial" panose="020B0604020202020204" pitchFamily="34" charset="0"/>
              </a:rPr>
              <a:t>Side Tabs for Articulation Notebooks:				    Page 2</a:t>
            </a:r>
          </a:p>
        </p:txBody>
      </p:sp>
      <p:sp>
        <p:nvSpPr>
          <p:cNvPr id="121" name="TextBox 120"/>
          <p:cNvSpPr txBox="1"/>
          <p:nvPr/>
        </p:nvSpPr>
        <p:spPr>
          <a:xfrm rot="5400000">
            <a:off x="805759" y="1263654"/>
            <a:ext cx="16981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8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/</a:t>
            </a:r>
            <a:r>
              <a:rPr lang="en-IE" sz="2800" b="1" spc="600" dirty="0" err="1">
                <a:latin typeface="Bradley Hand ITC" panose="03070402050302030203" pitchFamily="66" charset="0"/>
                <a:ea typeface="TeachingHand" panose="02000603000000000000" pitchFamily="2" charset="0"/>
              </a:rPr>
              <a:t>ch</a:t>
            </a:r>
            <a:r>
              <a:rPr lang="en-IE" sz="28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/</a:t>
            </a:r>
          </a:p>
        </p:txBody>
      </p:sp>
      <p:sp>
        <p:nvSpPr>
          <p:cNvPr id="122" name="TextBox 121"/>
          <p:cNvSpPr txBox="1"/>
          <p:nvPr/>
        </p:nvSpPr>
        <p:spPr>
          <a:xfrm rot="16200000">
            <a:off x="243806" y="1282708"/>
            <a:ext cx="17362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8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/</a:t>
            </a:r>
            <a:r>
              <a:rPr lang="en-IE" sz="2800" b="1" spc="600" dirty="0" err="1">
                <a:latin typeface="Bradley Hand ITC" panose="03070402050302030203" pitchFamily="66" charset="0"/>
                <a:ea typeface="TeachingHand" panose="02000603000000000000" pitchFamily="2" charset="0"/>
              </a:rPr>
              <a:t>ch</a:t>
            </a:r>
            <a:r>
              <a:rPr lang="en-IE" sz="28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/</a:t>
            </a:r>
          </a:p>
        </p:txBody>
      </p:sp>
      <p:sp>
        <p:nvSpPr>
          <p:cNvPr id="123" name="TextBox 122"/>
          <p:cNvSpPr txBox="1"/>
          <p:nvPr/>
        </p:nvSpPr>
        <p:spPr>
          <a:xfrm rot="5400000">
            <a:off x="825214" y="3176472"/>
            <a:ext cx="16981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8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/</a:t>
            </a:r>
            <a:r>
              <a:rPr lang="en-IE" sz="2800" b="1" spc="600" dirty="0" err="1">
                <a:latin typeface="Bradley Hand ITC" panose="03070402050302030203" pitchFamily="66" charset="0"/>
                <a:ea typeface="TeachingHand" panose="02000603000000000000" pitchFamily="2" charset="0"/>
              </a:rPr>
              <a:t>th</a:t>
            </a:r>
            <a:r>
              <a:rPr lang="en-IE" sz="28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/</a:t>
            </a:r>
          </a:p>
        </p:txBody>
      </p:sp>
      <p:sp>
        <p:nvSpPr>
          <p:cNvPr id="124" name="TextBox 123"/>
          <p:cNvSpPr txBox="1"/>
          <p:nvPr/>
        </p:nvSpPr>
        <p:spPr>
          <a:xfrm rot="16200000">
            <a:off x="254697" y="3184631"/>
            <a:ext cx="1714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8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/</a:t>
            </a:r>
            <a:r>
              <a:rPr lang="en-IE" sz="2800" b="1" spc="600" dirty="0" err="1">
                <a:latin typeface="Bradley Hand ITC" panose="03070402050302030203" pitchFamily="66" charset="0"/>
                <a:ea typeface="TeachingHand" panose="02000603000000000000" pitchFamily="2" charset="0"/>
              </a:rPr>
              <a:t>th</a:t>
            </a:r>
            <a:r>
              <a:rPr lang="en-IE" sz="28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/</a:t>
            </a:r>
          </a:p>
        </p:txBody>
      </p:sp>
      <p:sp>
        <p:nvSpPr>
          <p:cNvPr id="125" name="TextBox 124"/>
          <p:cNvSpPr txBox="1"/>
          <p:nvPr/>
        </p:nvSpPr>
        <p:spPr>
          <a:xfrm rot="5400000">
            <a:off x="812100" y="5044682"/>
            <a:ext cx="172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8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/s/</a:t>
            </a:r>
          </a:p>
        </p:txBody>
      </p:sp>
      <p:sp>
        <p:nvSpPr>
          <p:cNvPr id="126" name="TextBox 125"/>
          <p:cNvSpPr txBox="1"/>
          <p:nvPr/>
        </p:nvSpPr>
        <p:spPr>
          <a:xfrm rot="16200000">
            <a:off x="249747" y="5044681"/>
            <a:ext cx="172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8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/s/</a:t>
            </a:r>
          </a:p>
        </p:txBody>
      </p:sp>
      <p:sp>
        <p:nvSpPr>
          <p:cNvPr id="127" name="TextBox 126"/>
          <p:cNvSpPr txBox="1"/>
          <p:nvPr/>
        </p:nvSpPr>
        <p:spPr>
          <a:xfrm rot="5400000">
            <a:off x="949412" y="8610973"/>
            <a:ext cx="17314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>
                <a:latin typeface="Bradley Hand ITC" panose="03070402050302030203" pitchFamily="66" charset="0"/>
                <a:ea typeface="TeachingHand" panose="02000603000000000000" pitchFamily="2" charset="0"/>
              </a:rPr>
              <a:t>(Editable Text)</a:t>
            </a:r>
            <a:endParaRPr lang="en-IE" sz="2400" b="1" dirty="0">
              <a:latin typeface="Bradley Hand ITC" panose="03070402050302030203" pitchFamily="66" charset="0"/>
              <a:ea typeface="TeachingHand" panose="02000603000000000000" pitchFamily="2" charset="0"/>
            </a:endParaRPr>
          </a:p>
        </p:txBody>
      </p:sp>
      <p:sp>
        <p:nvSpPr>
          <p:cNvPr id="128" name="TextBox 127"/>
          <p:cNvSpPr txBox="1"/>
          <p:nvPr/>
        </p:nvSpPr>
        <p:spPr>
          <a:xfrm rot="16200000">
            <a:off x="114897" y="8610971"/>
            <a:ext cx="17314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>
                <a:latin typeface="Bradley Hand ITC" panose="03070402050302030203" pitchFamily="66" charset="0"/>
                <a:ea typeface="TeachingHand" panose="02000603000000000000" pitchFamily="2" charset="0"/>
              </a:rPr>
              <a:t>(Editable Text)</a:t>
            </a:r>
            <a:endParaRPr lang="en-IE" sz="2400" b="1" dirty="0">
              <a:latin typeface="Bradley Hand ITC" panose="03070402050302030203" pitchFamily="66" charset="0"/>
              <a:ea typeface="TeachingHand" panose="02000603000000000000" pitchFamily="2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 rot="5400000">
            <a:off x="3463134" y="6760741"/>
            <a:ext cx="1707425" cy="830997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IE" sz="2400" b="1" dirty="0" smtClean="0">
                <a:latin typeface="Bradley Hand ITC" panose="03070402050302030203" pitchFamily="66" charset="0"/>
                <a:ea typeface="TeachingHand" panose="02000603000000000000" pitchFamily="2" charset="0"/>
              </a:rPr>
              <a:t>(Editable Text)</a:t>
            </a:r>
            <a:endParaRPr lang="en-IE" sz="2400" b="1" dirty="0">
              <a:latin typeface="Bradley Hand ITC" panose="03070402050302030203" pitchFamily="66" charset="0"/>
              <a:ea typeface="TeachingHand" panose="02000603000000000000" pitchFamily="2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 rot="16200000">
            <a:off x="2625103" y="6760739"/>
            <a:ext cx="17074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(Editable Text)</a:t>
            </a:r>
          </a:p>
        </p:txBody>
      </p:sp>
      <p:sp>
        <p:nvSpPr>
          <p:cNvPr id="80" name="TextBox 79"/>
          <p:cNvSpPr txBox="1"/>
          <p:nvPr/>
        </p:nvSpPr>
        <p:spPr>
          <a:xfrm rot="5400000">
            <a:off x="5978271" y="6764278"/>
            <a:ext cx="1714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>
                <a:latin typeface="Bradley Hand ITC" panose="03070402050302030203" pitchFamily="66" charset="0"/>
                <a:ea typeface="TeachingHand" panose="02000603000000000000" pitchFamily="2" charset="0"/>
              </a:rPr>
              <a:t>(Editable Text)</a:t>
            </a:r>
            <a:endParaRPr lang="en-IE" sz="2400" b="1" dirty="0">
              <a:latin typeface="Bradley Hand ITC" panose="03070402050302030203" pitchFamily="66" charset="0"/>
              <a:ea typeface="TeachingHand" panose="02000603000000000000" pitchFamily="2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 rot="16200000">
            <a:off x="5123055" y="6760738"/>
            <a:ext cx="17074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(Editable Text)</a:t>
            </a:r>
          </a:p>
        </p:txBody>
      </p:sp>
      <p:sp>
        <p:nvSpPr>
          <p:cNvPr id="82" name="TextBox 81"/>
          <p:cNvSpPr txBox="1"/>
          <p:nvPr/>
        </p:nvSpPr>
        <p:spPr>
          <a:xfrm rot="5400000">
            <a:off x="949412" y="6755792"/>
            <a:ext cx="17314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>
                <a:latin typeface="Bradley Hand ITC" panose="03070402050302030203" pitchFamily="66" charset="0"/>
                <a:ea typeface="TeachingHand" panose="02000603000000000000" pitchFamily="2" charset="0"/>
              </a:rPr>
              <a:t>(Editable Text)</a:t>
            </a:r>
            <a:endParaRPr lang="en-IE" sz="2400" b="1" dirty="0">
              <a:latin typeface="Bradley Hand ITC" panose="03070402050302030203" pitchFamily="66" charset="0"/>
              <a:ea typeface="TeachingHand" panose="02000603000000000000" pitchFamily="2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 rot="16200000">
            <a:off x="114897" y="6755790"/>
            <a:ext cx="17314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>
                <a:latin typeface="Bradley Hand ITC" panose="03070402050302030203" pitchFamily="66" charset="0"/>
                <a:ea typeface="TeachingHand" panose="02000603000000000000" pitchFamily="2" charset="0"/>
              </a:rPr>
              <a:t>(Editable Text)</a:t>
            </a:r>
            <a:endParaRPr lang="en-IE" sz="2400" b="1" dirty="0">
              <a:latin typeface="Bradley Hand ITC" panose="03070402050302030203" pitchFamily="66" charset="0"/>
              <a:ea typeface="TeachingHand" panose="02000603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9933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  <p:sp>
        <p:nvSpPr>
          <p:cNvPr id="91" name="TextBox 90"/>
          <p:cNvSpPr txBox="1"/>
          <p:nvPr/>
        </p:nvSpPr>
        <p:spPr>
          <a:xfrm>
            <a:off x="166813" y="135467"/>
            <a:ext cx="75861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>
                <a:latin typeface="Arial" panose="020B0604020202020204" pitchFamily="34" charset="0"/>
                <a:ea typeface="Adobe Ming Std L" panose="02020300000000000000" pitchFamily="18" charset="-128"/>
                <a:cs typeface="Arial" panose="020B0604020202020204" pitchFamily="34" charset="0"/>
              </a:rPr>
              <a:t>Top Tabs for Articulation Notebooks:		</a:t>
            </a:r>
            <a:r>
              <a:rPr lang="en-IE" sz="2000" dirty="0" smtClean="0">
                <a:latin typeface="Arial" panose="020B0604020202020204" pitchFamily="34" charset="0"/>
                <a:ea typeface="Adobe Ming Std L" panose="02020300000000000000" pitchFamily="18" charset="-128"/>
                <a:cs typeface="Arial" panose="020B0604020202020204" pitchFamily="34" charset="0"/>
              </a:rPr>
              <a:t>       </a:t>
            </a:r>
            <a:r>
              <a:rPr lang="en-IE" sz="2000" dirty="0">
                <a:latin typeface="Arial" panose="020B0604020202020204" pitchFamily="34" charset="0"/>
                <a:ea typeface="Adobe Ming Std L" panose="02020300000000000000" pitchFamily="18" charset="-128"/>
                <a:cs typeface="Arial" panose="020B0604020202020204" pitchFamily="34" charset="0"/>
              </a:rPr>
              <a:t>	</a:t>
            </a:r>
            <a:r>
              <a:rPr lang="en-IE" sz="2000" dirty="0" smtClean="0">
                <a:latin typeface="Arial" panose="020B0604020202020204" pitchFamily="34" charset="0"/>
                <a:ea typeface="Adobe Ming Std L" panose="02020300000000000000" pitchFamily="18" charset="-128"/>
                <a:cs typeface="Arial" panose="020B0604020202020204" pitchFamily="34" charset="0"/>
              </a:rPr>
              <a:t>             </a:t>
            </a:r>
            <a:r>
              <a:rPr lang="en-IE" sz="2000" dirty="0">
                <a:latin typeface="Arial" panose="020B0604020202020204" pitchFamily="34" charset="0"/>
                <a:ea typeface="Adobe Ming Std L" panose="02020300000000000000" pitchFamily="18" charset="-128"/>
                <a:cs typeface="Arial" panose="020B0604020202020204" pitchFamily="34" charset="0"/>
              </a:rPr>
              <a:t>	Page 1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270932" y="2116035"/>
            <a:ext cx="16256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8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/b/</a:t>
            </a:r>
          </a:p>
        </p:txBody>
      </p:sp>
      <p:sp>
        <p:nvSpPr>
          <p:cNvPr id="93" name="TextBox 92"/>
          <p:cNvSpPr txBox="1"/>
          <p:nvPr/>
        </p:nvSpPr>
        <p:spPr>
          <a:xfrm rot="10800000">
            <a:off x="287865" y="1558725"/>
            <a:ext cx="16256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8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/b/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2116664" y="2116034"/>
            <a:ext cx="16256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8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/d/</a:t>
            </a:r>
          </a:p>
        </p:txBody>
      </p:sp>
      <p:sp>
        <p:nvSpPr>
          <p:cNvPr id="95" name="TextBox 94"/>
          <p:cNvSpPr txBox="1"/>
          <p:nvPr/>
        </p:nvSpPr>
        <p:spPr>
          <a:xfrm rot="10800000">
            <a:off x="2133597" y="1575657"/>
            <a:ext cx="16256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8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/d/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3945465" y="2116035"/>
            <a:ext cx="16256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8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/h/</a:t>
            </a:r>
          </a:p>
        </p:txBody>
      </p:sp>
      <p:sp>
        <p:nvSpPr>
          <p:cNvPr id="97" name="TextBox 96"/>
          <p:cNvSpPr txBox="1"/>
          <p:nvPr/>
        </p:nvSpPr>
        <p:spPr>
          <a:xfrm rot="10800000">
            <a:off x="3962398" y="1592591"/>
            <a:ext cx="16256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8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/h/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5808132" y="2116035"/>
            <a:ext cx="16256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8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/m/</a:t>
            </a:r>
          </a:p>
        </p:txBody>
      </p:sp>
      <p:sp>
        <p:nvSpPr>
          <p:cNvPr id="99" name="TextBox 98"/>
          <p:cNvSpPr txBox="1"/>
          <p:nvPr/>
        </p:nvSpPr>
        <p:spPr>
          <a:xfrm rot="10800000">
            <a:off x="5825065" y="1575658"/>
            <a:ext cx="16256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8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/m/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270932" y="5251224"/>
            <a:ext cx="16256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8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/n/</a:t>
            </a:r>
          </a:p>
        </p:txBody>
      </p:sp>
      <p:sp>
        <p:nvSpPr>
          <p:cNvPr id="101" name="TextBox 100"/>
          <p:cNvSpPr txBox="1"/>
          <p:nvPr/>
        </p:nvSpPr>
        <p:spPr>
          <a:xfrm rot="10800000">
            <a:off x="287865" y="4649960"/>
            <a:ext cx="16256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8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/n/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2116664" y="5248701"/>
            <a:ext cx="16256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8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/p/</a:t>
            </a:r>
          </a:p>
        </p:txBody>
      </p:sp>
      <p:sp>
        <p:nvSpPr>
          <p:cNvPr id="103" name="TextBox 102"/>
          <p:cNvSpPr txBox="1"/>
          <p:nvPr/>
        </p:nvSpPr>
        <p:spPr>
          <a:xfrm rot="10800000">
            <a:off x="2133597" y="4674458"/>
            <a:ext cx="16256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8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/p/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3894665" y="5248702"/>
            <a:ext cx="16933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8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/t/</a:t>
            </a:r>
          </a:p>
        </p:txBody>
      </p:sp>
      <p:sp>
        <p:nvSpPr>
          <p:cNvPr id="105" name="TextBox 104"/>
          <p:cNvSpPr txBox="1"/>
          <p:nvPr/>
        </p:nvSpPr>
        <p:spPr>
          <a:xfrm rot="10800000">
            <a:off x="3945467" y="4691391"/>
            <a:ext cx="16933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8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/t/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5808132" y="5231769"/>
            <a:ext cx="16256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8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/w/</a:t>
            </a:r>
          </a:p>
        </p:txBody>
      </p:sp>
      <p:sp>
        <p:nvSpPr>
          <p:cNvPr id="107" name="TextBox 106"/>
          <p:cNvSpPr txBox="1"/>
          <p:nvPr/>
        </p:nvSpPr>
        <p:spPr>
          <a:xfrm rot="10800000">
            <a:off x="5825065" y="4691392"/>
            <a:ext cx="16256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8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/w/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203198" y="8347915"/>
            <a:ext cx="17949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/l/</a:t>
            </a:r>
            <a:r>
              <a:rPr lang="en-IE" sz="1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 </a:t>
            </a:r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blends</a:t>
            </a:r>
            <a:endParaRPr lang="en-IE" sz="2400" b="1" spc="-150" dirty="0">
              <a:latin typeface="Bradley Hand ITC" panose="03070402050302030203" pitchFamily="66" charset="0"/>
              <a:ea typeface="TeachingHand" panose="02000603000000000000" pitchFamily="2" charset="0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2046412" y="8359391"/>
            <a:ext cx="17610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/r/ </a:t>
            </a:r>
            <a:r>
              <a:rPr lang="en-IE" sz="2400" b="1" spc="-150" dirty="0">
                <a:latin typeface="Bradley Hand ITC" panose="03070402050302030203" pitchFamily="66" charset="0"/>
                <a:ea typeface="TeachingHand" panose="02000603000000000000" pitchFamily="2" charset="0"/>
              </a:rPr>
              <a:t>blends</a:t>
            </a:r>
          </a:p>
        </p:txBody>
      </p:sp>
      <p:sp>
        <p:nvSpPr>
          <p:cNvPr id="110" name="TextBox 109"/>
          <p:cNvSpPr txBox="1"/>
          <p:nvPr/>
        </p:nvSpPr>
        <p:spPr>
          <a:xfrm rot="10800000">
            <a:off x="2060056" y="7837717"/>
            <a:ext cx="17780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/r/ </a:t>
            </a:r>
            <a:r>
              <a:rPr lang="en-IE" sz="2400" b="1" spc="-150" dirty="0">
                <a:latin typeface="Bradley Hand ITC" panose="03070402050302030203" pitchFamily="66" charset="0"/>
                <a:ea typeface="TeachingHand" panose="02000603000000000000" pitchFamily="2" charset="0"/>
              </a:rPr>
              <a:t>blends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3892144" y="8337415"/>
            <a:ext cx="17441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/s/ </a:t>
            </a:r>
            <a:r>
              <a:rPr lang="en-IE" sz="2400" b="1" spc="-150" dirty="0">
                <a:latin typeface="Bradley Hand ITC" panose="03070402050302030203" pitchFamily="66" charset="0"/>
                <a:ea typeface="TeachingHand" panose="02000603000000000000" pitchFamily="2" charset="0"/>
              </a:rPr>
              <a:t>blends</a:t>
            </a:r>
          </a:p>
        </p:txBody>
      </p:sp>
      <p:sp>
        <p:nvSpPr>
          <p:cNvPr id="112" name="TextBox 111"/>
          <p:cNvSpPr txBox="1"/>
          <p:nvPr/>
        </p:nvSpPr>
        <p:spPr>
          <a:xfrm rot="10800000">
            <a:off x="3899607" y="7846035"/>
            <a:ext cx="17771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/s/ </a:t>
            </a:r>
            <a:r>
              <a:rPr lang="en-IE" sz="2400" b="1" spc="-150" dirty="0">
                <a:latin typeface="Bradley Hand ITC" panose="03070402050302030203" pitchFamily="66" charset="0"/>
                <a:ea typeface="TeachingHand" panose="02000603000000000000" pitchFamily="2" charset="0"/>
              </a:rPr>
              <a:t>blends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5808132" y="8347502"/>
            <a:ext cx="16256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8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/f/</a:t>
            </a:r>
          </a:p>
        </p:txBody>
      </p:sp>
      <p:sp>
        <p:nvSpPr>
          <p:cNvPr id="114" name="TextBox 113"/>
          <p:cNvSpPr txBox="1"/>
          <p:nvPr/>
        </p:nvSpPr>
        <p:spPr>
          <a:xfrm rot="10800000">
            <a:off x="5825065" y="7787670"/>
            <a:ext cx="16256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8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/f/</a:t>
            </a:r>
          </a:p>
        </p:txBody>
      </p:sp>
      <p:sp>
        <p:nvSpPr>
          <p:cNvPr id="115" name="TextBox 114"/>
          <p:cNvSpPr txBox="1"/>
          <p:nvPr/>
        </p:nvSpPr>
        <p:spPr>
          <a:xfrm rot="10800000">
            <a:off x="203198" y="7853229"/>
            <a:ext cx="17949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/l/</a:t>
            </a:r>
            <a:r>
              <a:rPr lang="en-IE" sz="1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 </a:t>
            </a:r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blends</a:t>
            </a:r>
            <a:endParaRPr lang="en-IE" sz="2400" b="1" spc="-150" dirty="0">
              <a:latin typeface="Bradley Hand ITC" panose="03070402050302030203" pitchFamily="66" charset="0"/>
              <a:ea typeface="TeachingHand" panose="02000603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800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  <p:sp>
        <p:nvSpPr>
          <p:cNvPr id="66" name="TextBox 65"/>
          <p:cNvSpPr txBox="1"/>
          <p:nvPr/>
        </p:nvSpPr>
        <p:spPr>
          <a:xfrm>
            <a:off x="135646" y="132547"/>
            <a:ext cx="74402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>
                <a:latin typeface="Arial" panose="020B0604020202020204" pitchFamily="34" charset="0"/>
                <a:ea typeface="Adobe Ming Std L" panose="02020300000000000000" pitchFamily="18" charset="-128"/>
                <a:cs typeface="Arial" panose="020B0604020202020204" pitchFamily="34" charset="0"/>
              </a:rPr>
              <a:t>Top Tabs for Articulation Notebooks:			</a:t>
            </a:r>
            <a:r>
              <a:rPr lang="en-IE" sz="2000" dirty="0" smtClean="0">
                <a:latin typeface="Arial" panose="020B0604020202020204" pitchFamily="34" charset="0"/>
                <a:ea typeface="Adobe Ming Std L" panose="02020300000000000000" pitchFamily="18" charset="-128"/>
                <a:cs typeface="Arial" panose="020B0604020202020204" pitchFamily="34" charset="0"/>
              </a:rPr>
              <a:t>              </a:t>
            </a:r>
            <a:r>
              <a:rPr lang="en-IE" sz="2000" dirty="0">
                <a:latin typeface="Arial" panose="020B0604020202020204" pitchFamily="34" charset="0"/>
                <a:ea typeface="Adobe Ming Std L" panose="02020300000000000000" pitchFamily="18" charset="-128"/>
                <a:cs typeface="Arial" panose="020B0604020202020204" pitchFamily="34" charset="0"/>
              </a:rPr>
              <a:t>	Page </a:t>
            </a:r>
            <a:r>
              <a:rPr lang="en-IE" sz="2000" dirty="0" smtClean="0">
                <a:latin typeface="Arial" panose="020B0604020202020204" pitchFamily="34" charset="0"/>
                <a:ea typeface="Adobe Ming Std L" panose="02020300000000000000" pitchFamily="18" charset="-128"/>
                <a:cs typeface="Arial" panose="020B0604020202020204" pitchFamily="34" charset="0"/>
              </a:rPr>
              <a:t>2</a:t>
            </a:r>
            <a:endParaRPr lang="en-IE" sz="2000" dirty="0">
              <a:latin typeface="Arial" panose="020B0604020202020204" pitchFamily="34" charset="0"/>
              <a:ea typeface="Adobe Ming Std L" panose="02020300000000000000" pitchFamily="18" charset="-128"/>
              <a:cs typeface="Arial" panose="020B0604020202020204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270932" y="2116035"/>
            <a:ext cx="16256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8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/g/</a:t>
            </a:r>
          </a:p>
        </p:txBody>
      </p:sp>
      <p:sp>
        <p:nvSpPr>
          <p:cNvPr id="68" name="TextBox 67"/>
          <p:cNvSpPr txBox="1"/>
          <p:nvPr/>
        </p:nvSpPr>
        <p:spPr>
          <a:xfrm rot="10800000">
            <a:off x="287865" y="1558725"/>
            <a:ext cx="16256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8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/g/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2116664" y="2116034"/>
            <a:ext cx="16256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8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/k/</a:t>
            </a:r>
          </a:p>
        </p:txBody>
      </p:sp>
      <p:sp>
        <p:nvSpPr>
          <p:cNvPr id="70" name="TextBox 69"/>
          <p:cNvSpPr txBox="1"/>
          <p:nvPr/>
        </p:nvSpPr>
        <p:spPr>
          <a:xfrm rot="10800000">
            <a:off x="2133597" y="1575657"/>
            <a:ext cx="16256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8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/k/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3945465" y="2116035"/>
            <a:ext cx="16256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8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/v/</a:t>
            </a:r>
          </a:p>
        </p:txBody>
      </p:sp>
      <p:sp>
        <p:nvSpPr>
          <p:cNvPr id="72" name="TextBox 71"/>
          <p:cNvSpPr txBox="1"/>
          <p:nvPr/>
        </p:nvSpPr>
        <p:spPr>
          <a:xfrm rot="10800000">
            <a:off x="3962398" y="1592591"/>
            <a:ext cx="16256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8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/v/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5808132" y="2116035"/>
            <a:ext cx="16256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8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/</a:t>
            </a:r>
            <a:r>
              <a:rPr lang="en-IE" sz="2800" b="1" spc="600" dirty="0" err="1">
                <a:latin typeface="Bradley Hand ITC" panose="03070402050302030203" pitchFamily="66" charset="0"/>
                <a:ea typeface="TeachingHand" panose="02000603000000000000" pitchFamily="2" charset="0"/>
              </a:rPr>
              <a:t>ch</a:t>
            </a:r>
            <a:r>
              <a:rPr lang="en-IE" sz="28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/</a:t>
            </a:r>
          </a:p>
        </p:txBody>
      </p:sp>
      <p:sp>
        <p:nvSpPr>
          <p:cNvPr id="74" name="TextBox 73"/>
          <p:cNvSpPr txBox="1"/>
          <p:nvPr/>
        </p:nvSpPr>
        <p:spPr>
          <a:xfrm rot="10800000">
            <a:off x="5825065" y="1575658"/>
            <a:ext cx="16256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8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/</a:t>
            </a:r>
            <a:r>
              <a:rPr lang="en-IE" sz="2800" b="1" spc="600" dirty="0" err="1">
                <a:latin typeface="Bradley Hand ITC" panose="03070402050302030203" pitchFamily="66" charset="0"/>
                <a:ea typeface="TeachingHand" panose="02000603000000000000" pitchFamily="2" charset="0"/>
              </a:rPr>
              <a:t>ch</a:t>
            </a:r>
            <a:r>
              <a:rPr lang="en-IE" sz="28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/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270932" y="5231769"/>
            <a:ext cx="16256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8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/j/</a:t>
            </a:r>
          </a:p>
        </p:txBody>
      </p:sp>
      <p:sp>
        <p:nvSpPr>
          <p:cNvPr id="76" name="TextBox 75"/>
          <p:cNvSpPr txBox="1"/>
          <p:nvPr/>
        </p:nvSpPr>
        <p:spPr>
          <a:xfrm rot="10800000">
            <a:off x="287865" y="4708325"/>
            <a:ext cx="16256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8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/j/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2116664" y="5248701"/>
            <a:ext cx="16256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8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/</a:t>
            </a:r>
            <a:r>
              <a:rPr lang="en-IE" sz="2800" b="1" spc="600" dirty="0" err="1">
                <a:latin typeface="Bradley Hand ITC" panose="03070402050302030203" pitchFamily="66" charset="0"/>
                <a:ea typeface="TeachingHand" panose="02000603000000000000" pitchFamily="2" charset="0"/>
              </a:rPr>
              <a:t>sh</a:t>
            </a:r>
            <a:r>
              <a:rPr lang="en-IE" sz="28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/</a:t>
            </a:r>
          </a:p>
        </p:txBody>
      </p:sp>
      <p:sp>
        <p:nvSpPr>
          <p:cNvPr id="78" name="TextBox 77"/>
          <p:cNvSpPr txBox="1"/>
          <p:nvPr/>
        </p:nvSpPr>
        <p:spPr>
          <a:xfrm rot="10800000">
            <a:off x="2133597" y="4674458"/>
            <a:ext cx="16256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8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/</a:t>
            </a:r>
            <a:r>
              <a:rPr lang="en-IE" sz="2800" b="1" spc="600" dirty="0" err="1">
                <a:latin typeface="Bradley Hand ITC" panose="03070402050302030203" pitchFamily="66" charset="0"/>
                <a:ea typeface="TeachingHand" panose="02000603000000000000" pitchFamily="2" charset="0"/>
              </a:rPr>
              <a:t>sh</a:t>
            </a:r>
            <a:r>
              <a:rPr lang="en-IE" sz="28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/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3894665" y="5248702"/>
            <a:ext cx="16933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8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/</a:t>
            </a:r>
            <a:r>
              <a:rPr lang="en-IE" sz="2800" b="1" spc="600" dirty="0" err="1">
                <a:latin typeface="Bradley Hand ITC" panose="03070402050302030203" pitchFamily="66" charset="0"/>
                <a:ea typeface="TeachingHand" panose="02000603000000000000" pitchFamily="2" charset="0"/>
              </a:rPr>
              <a:t>th</a:t>
            </a:r>
            <a:r>
              <a:rPr lang="en-IE" sz="28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/</a:t>
            </a:r>
          </a:p>
        </p:txBody>
      </p:sp>
      <p:sp>
        <p:nvSpPr>
          <p:cNvPr id="80" name="TextBox 79"/>
          <p:cNvSpPr txBox="1"/>
          <p:nvPr/>
        </p:nvSpPr>
        <p:spPr>
          <a:xfrm rot="10800000">
            <a:off x="3945467" y="4691391"/>
            <a:ext cx="16933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8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/</a:t>
            </a:r>
            <a:r>
              <a:rPr lang="en-IE" sz="2800" b="1" spc="600" dirty="0" err="1">
                <a:latin typeface="Bradley Hand ITC" panose="03070402050302030203" pitchFamily="66" charset="0"/>
                <a:ea typeface="TeachingHand" panose="02000603000000000000" pitchFamily="2" charset="0"/>
              </a:rPr>
              <a:t>th</a:t>
            </a:r>
            <a:r>
              <a:rPr lang="en-IE" sz="28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/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5808132" y="5231769"/>
            <a:ext cx="16256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8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/l/</a:t>
            </a:r>
          </a:p>
        </p:txBody>
      </p:sp>
      <p:sp>
        <p:nvSpPr>
          <p:cNvPr id="82" name="TextBox 81"/>
          <p:cNvSpPr txBox="1"/>
          <p:nvPr/>
        </p:nvSpPr>
        <p:spPr>
          <a:xfrm rot="10800000">
            <a:off x="5825065" y="4691392"/>
            <a:ext cx="16256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8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/l/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287864" y="8347502"/>
            <a:ext cx="15764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spc="-150" dirty="0">
                <a:latin typeface="Bradley Hand ITC" panose="03070402050302030203" pitchFamily="66" charset="0"/>
                <a:ea typeface="TeachingHand" panose="02000603000000000000" pitchFamily="2" charset="0"/>
              </a:rPr>
              <a:t>Pre-vocalic</a:t>
            </a:r>
            <a:r>
              <a:rPr lang="en-IE" sz="24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 /r/</a:t>
            </a:r>
            <a:endParaRPr lang="en-IE" sz="2400" b="1" spc="-150" dirty="0">
              <a:latin typeface="Bradley Hand ITC" panose="03070402050302030203" pitchFamily="66" charset="0"/>
              <a:ea typeface="TeachingHand" panose="02000603000000000000" pitchFamily="2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 rot="10800000">
            <a:off x="287862" y="7500833"/>
            <a:ext cx="16190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spc="-150" dirty="0">
                <a:latin typeface="Bradley Hand ITC" panose="03070402050302030203" pitchFamily="66" charset="0"/>
                <a:ea typeface="TeachingHand" panose="02000603000000000000" pitchFamily="2" charset="0"/>
              </a:rPr>
              <a:t>Pre-vocalic</a:t>
            </a:r>
            <a:r>
              <a:rPr lang="en-IE" sz="24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 /r/</a:t>
            </a:r>
            <a:endParaRPr lang="en-IE" sz="2400" b="1" spc="-150" dirty="0">
              <a:latin typeface="Bradley Hand ITC" panose="03070402050302030203" pitchFamily="66" charset="0"/>
              <a:ea typeface="TeachingHand" panose="02000603000000000000" pitchFamily="2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2065867" y="8359391"/>
            <a:ext cx="17610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8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/s/</a:t>
            </a:r>
            <a:endParaRPr lang="en-IE" sz="2800" b="1" spc="-150" dirty="0">
              <a:latin typeface="Bradley Hand ITC" panose="03070402050302030203" pitchFamily="66" charset="0"/>
              <a:ea typeface="TeachingHand" panose="02000603000000000000" pitchFamily="2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 rot="10800000">
            <a:off x="2065863" y="7785147"/>
            <a:ext cx="17780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8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/s/</a:t>
            </a:r>
            <a:endParaRPr lang="en-IE" sz="2800" b="1" spc="-150" dirty="0">
              <a:latin typeface="Bradley Hand ITC" panose="03070402050302030203" pitchFamily="66" charset="0"/>
              <a:ea typeface="TeachingHand" panose="02000603000000000000" pitchFamily="2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3954277" y="8337415"/>
            <a:ext cx="16167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Vocalic</a:t>
            </a:r>
            <a:r>
              <a:rPr lang="en-IE" sz="24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 /r/</a:t>
            </a:r>
            <a:endParaRPr lang="en-IE" sz="2400" b="1" spc="-150" dirty="0">
              <a:latin typeface="Bradley Hand ITC" panose="03070402050302030203" pitchFamily="66" charset="0"/>
              <a:ea typeface="TeachingHand" panose="02000603000000000000" pitchFamily="2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 rot="10800000">
            <a:off x="3945465" y="7466965"/>
            <a:ext cx="16256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Vocalic</a:t>
            </a:r>
          </a:p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 </a:t>
            </a:r>
            <a:r>
              <a:rPr lang="en-IE" sz="24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/r/</a:t>
            </a:r>
            <a:endParaRPr lang="en-IE" sz="2400" b="1" spc="-150" dirty="0">
              <a:latin typeface="Bradley Hand ITC" panose="03070402050302030203" pitchFamily="66" charset="0"/>
              <a:ea typeface="TeachingHand" panose="02000603000000000000" pitchFamily="2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5808132" y="8347502"/>
            <a:ext cx="16256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8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/z/</a:t>
            </a:r>
          </a:p>
        </p:txBody>
      </p:sp>
      <p:sp>
        <p:nvSpPr>
          <p:cNvPr id="90" name="TextBox 89"/>
          <p:cNvSpPr txBox="1"/>
          <p:nvPr/>
        </p:nvSpPr>
        <p:spPr>
          <a:xfrm rot="10800000">
            <a:off x="5825065" y="7807125"/>
            <a:ext cx="16256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800" b="1" spc="600" dirty="0">
                <a:latin typeface="Bradley Hand ITC" panose="03070402050302030203" pitchFamily="66" charset="0"/>
                <a:ea typeface="TeachingHand" panose="02000603000000000000" pitchFamily="2" charset="0"/>
              </a:rPr>
              <a:t>/z/</a:t>
            </a:r>
          </a:p>
        </p:txBody>
      </p:sp>
    </p:spTree>
    <p:extLst>
      <p:ext uri="{BB962C8B-B14F-4D97-AF65-F5344CB8AC3E}">
        <p14:creationId xmlns:p14="http://schemas.microsoft.com/office/powerpoint/2010/main" val="3667689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692</TotalTime>
  <Words>381</Words>
  <Application>Microsoft Office PowerPoint</Application>
  <PresentationFormat>Custom</PresentationFormat>
  <Paragraphs>113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Adobe Ming Std L</vt:lpstr>
      <vt:lpstr>Arial</vt:lpstr>
      <vt:lpstr>Bradley Hand ITC</vt:lpstr>
      <vt:lpstr>Calibri</vt:lpstr>
      <vt:lpstr>Calibri Light</vt:lpstr>
      <vt:lpstr>TeachingHand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Ruth Byrne</dc:creator>
  <cp:lastModifiedBy>Jamiee Hughes</cp:lastModifiedBy>
  <cp:revision>64</cp:revision>
  <cp:lastPrinted>2016-12-12T01:36:47Z</cp:lastPrinted>
  <dcterms:created xsi:type="dcterms:W3CDTF">2016-10-26T10:27:13Z</dcterms:created>
  <dcterms:modified xsi:type="dcterms:W3CDTF">2017-01-05T18:30:10Z</dcterms:modified>
</cp:coreProperties>
</file>