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1" r:id="rId5"/>
  </p:sldIdLst>
  <p:sldSz cx="7772400" cy="10058400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EBF"/>
    <a:srgbClr val="46801F"/>
    <a:srgbClr val="BA33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5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8736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8765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2421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5386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698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50007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3075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1897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54380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988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2982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A71F9-88BF-4161-821F-E2F554AA08B0}" type="datetimeFigureOut">
              <a:rPr lang="en-IE" smtClean="0"/>
              <a:t>05/01/2017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31D64-8827-4F73-8020-FE918A0FA0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53970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78" name="TextBox 77"/>
          <p:cNvSpPr txBox="1"/>
          <p:nvPr/>
        </p:nvSpPr>
        <p:spPr>
          <a:xfrm rot="5400000">
            <a:off x="926927" y="1280787"/>
            <a:ext cx="15407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Pronouns</a:t>
            </a:r>
          </a:p>
        </p:txBody>
      </p:sp>
      <p:sp>
        <p:nvSpPr>
          <p:cNvPr id="79" name="TextBox 78"/>
          <p:cNvSpPr txBox="1"/>
          <p:nvPr/>
        </p:nvSpPr>
        <p:spPr>
          <a:xfrm rot="16200000">
            <a:off x="290186" y="1302201"/>
            <a:ext cx="1540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Pronouns</a:t>
            </a:r>
          </a:p>
        </p:txBody>
      </p:sp>
      <p:sp>
        <p:nvSpPr>
          <p:cNvPr id="80" name="TextBox 79"/>
          <p:cNvSpPr txBox="1"/>
          <p:nvPr/>
        </p:nvSpPr>
        <p:spPr>
          <a:xfrm rot="5400000">
            <a:off x="3438503" y="1266876"/>
            <a:ext cx="15407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Nouns</a:t>
            </a:r>
          </a:p>
        </p:txBody>
      </p:sp>
      <p:sp>
        <p:nvSpPr>
          <p:cNvPr id="81" name="TextBox 80"/>
          <p:cNvSpPr txBox="1"/>
          <p:nvPr/>
        </p:nvSpPr>
        <p:spPr>
          <a:xfrm rot="16200000">
            <a:off x="2801762" y="1280596"/>
            <a:ext cx="15407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Nouns</a:t>
            </a:r>
          </a:p>
        </p:txBody>
      </p:sp>
      <p:sp>
        <p:nvSpPr>
          <p:cNvPr id="82" name="TextBox 81"/>
          <p:cNvSpPr txBox="1"/>
          <p:nvPr/>
        </p:nvSpPr>
        <p:spPr>
          <a:xfrm rot="5400000">
            <a:off x="5834453" y="1279449"/>
            <a:ext cx="1693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Adjectives</a:t>
            </a:r>
          </a:p>
        </p:txBody>
      </p:sp>
      <p:sp>
        <p:nvSpPr>
          <p:cNvPr id="83" name="TextBox 82"/>
          <p:cNvSpPr txBox="1"/>
          <p:nvPr/>
        </p:nvSpPr>
        <p:spPr>
          <a:xfrm rot="16200000">
            <a:off x="5282380" y="1293168"/>
            <a:ext cx="1693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Adjectives</a:t>
            </a:r>
          </a:p>
        </p:txBody>
      </p:sp>
      <p:sp>
        <p:nvSpPr>
          <p:cNvPr id="84" name="TextBox 83"/>
          <p:cNvSpPr txBox="1"/>
          <p:nvPr/>
        </p:nvSpPr>
        <p:spPr>
          <a:xfrm rot="5400000">
            <a:off x="929786" y="3018108"/>
            <a:ext cx="1676397" cy="7540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E" sz="25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Verbs</a:t>
            </a:r>
          </a:p>
          <a:p>
            <a:pPr algn="ctr"/>
            <a:r>
              <a:rPr lang="en-IE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(regular)</a:t>
            </a:r>
          </a:p>
        </p:txBody>
      </p:sp>
      <p:sp>
        <p:nvSpPr>
          <p:cNvPr id="85" name="TextBox 84"/>
          <p:cNvSpPr txBox="1"/>
          <p:nvPr/>
        </p:nvSpPr>
        <p:spPr>
          <a:xfrm rot="16200000">
            <a:off x="129765" y="3031827"/>
            <a:ext cx="1676396" cy="7540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E" sz="25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Verbs</a:t>
            </a:r>
          </a:p>
          <a:p>
            <a:pPr algn="ctr"/>
            <a:r>
              <a:rPr lang="en-IE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(regular)</a:t>
            </a:r>
          </a:p>
        </p:txBody>
      </p:sp>
      <p:sp>
        <p:nvSpPr>
          <p:cNvPr id="86" name="TextBox 85"/>
          <p:cNvSpPr txBox="1"/>
          <p:nvPr/>
        </p:nvSpPr>
        <p:spPr>
          <a:xfrm rot="5400000">
            <a:off x="3441362" y="3051975"/>
            <a:ext cx="1744131" cy="7540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E" sz="25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Verbs</a:t>
            </a:r>
          </a:p>
          <a:p>
            <a:pPr algn="ctr"/>
            <a:r>
              <a:rPr lang="en-IE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(irregular)</a:t>
            </a:r>
          </a:p>
        </p:txBody>
      </p:sp>
      <p:sp>
        <p:nvSpPr>
          <p:cNvPr id="90" name="TextBox 89"/>
          <p:cNvSpPr txBox="1"/>
          <p:nvPr/>
        </p:nvSpPr>
        <p:spPr>
          <a:xfrm rot="16200000">
            <a:off x="2592353" y="3065693"/>
            <a:ext cx="1744132" cy="7540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E" sz="25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Verbs</a:t>
            </a:r>
          </a:p>
          <a:p>
            <a:pPr algn="ctr"/>
            <a:r>
              <a:rPr lang="en-IE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(irregular)</a:t>
            </a:r>
          </a:p>
        </p:txBody>
      </p:sp>
      <p:sp>
        <p:nvSpPr>
          <p:cNvPr id="91" name="TextBox 90"/>
          <p:cNvSpPr txBox="1"/>
          <p:nvPr/>
        </p:nvSpPr>
        <p:spPr>
          <a:xfrm rot="5400000">
            <a:off x="5809661" y="3201196"/>
            <a:ext cx="169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Prepositions</a:t>
            </a:r>
          </a:p>
        </p:txBody>
      </p:sp>
      <p:sp>
        <p:nvSpPr>
          <p:cNvPr id="100" name="TextBox 99"/>
          <p:cNvSpPr txBox="1"/>
          <p:nvPr/>
        </p:nvSpPr>
        <p:spPr>
          <a:xfrm rot="16200000">
            <a:off x="5266358" y="3209356"/>
            <a:ext cx="1714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Prepositions</a:t>
            </a:r>
          </a:p>
        </p:txBody>
      </p:sp>
      <p:sp>
        <p:nvSpPr>
          <p:cNvPr id="101" name="TextBox 100"/>
          <p:cNvSpPr txBox="1"/>
          <p:nvPr/>
        </p:nvSpPr>
        <p:spPr>
          <a:xfrm rot="5400000">
            <a:off x="789632" y="5094856"/>
            <a:ext cx="176923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Conjunctions</a:t>
            </a:r>
          </a:p>
        </p:txBody>
      </p:sp>
      <p:sp>
        <p:nvSpPr>
          <p:cNvPr id="123" name="TextBox 122"/>
          <p:cNvSpPr txBox="1"/>
          <p:nvPr/>
        </p:nvSpPr>
        <p:spPr>
          <a:xfrm rot="16200000">
            <a:off x="211101" y="5112541"/>
            <a:ext cx="1733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Conjunctions</a:t>
            </a:r>
          </a:p>
        </p:txBody>
      </p:sp>
      <p:sp>
        <p:nvSpPr>
          <p:cNvPr id="124" name="TextBox 123"/>
          <p:cNvSpPr txBox="1"/>
          <p:nvPr/>
        </p:nvSpPr>
        <p:spPr>
          <a:xfrm rot="5400000">
            <a:off x="3503819" y="4935022"/>
            <a:ext cx="1540702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300" b="1" spc="300" dirty="0">
                <a:latin typeface="Bradley Hand ITC" panose="03070402050302030203" pitchFamily="66" charset="0"/>
                <a:ea typeface="TeachingHand" panose="02000603000000000000" pitchFamily="2" charset="0"/>
              </a:rPr>
              <a:t>Plurals</a:t>
            </a:r>
          </a:p>
          <a:p>
            <a:pPr algn="ctr"/>
            <a:r>
              <a:rPr lang="en-IE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(regular)</a:t>
            </a:r>
          </a:p>
        </p:txBody>
      </p:sp>
      <p:sp>
        <p:nvSpPr>
          <p:cNvPr id="125" name="TextBox 124"/>
          <p:cNvSpPr txBox="1"/>
          <p:nvPr/>
        </p:nvSpPr>
        <p:spPr>
          <a:xfrm rot="16200000">
            <a:off x="2720121" y="4948740"/>
            <a:ext cx="1540702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300" b="1" spc="300" dirty="0">
                <a:latin typeface="Bradley Hand ITC" panose="03070402050302030203" pitchFamily="66" charset="0"/>
                <a:ea typeface="TeachingHand" panose="02000603000000000000" pitchFamily="2" charset="0"/>
              </a:rPr>
              <a:t>Plurals</a:t>
            </a:r>
          </a:p>
          <a:p>
            <a:pPr algn="ctr"/>
            <a:r>
              <a:rPr lang="en-IE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(regular)</a:t>
            </a:r>
          </a:p>
        </p:txBody>
      </p:sp>
      <p:sp>
        <p:nvSpPr>
          <p:cNvPr id="126" name="TextBox 125"/>
          <p:cNvSpPr txBox="1"/>
          <p:nvPr/>
        </p:nvSpPr>
        <p:spPr>
          <a:xfrm rot="5400000">
            <a:off x="6009346" y="4918423"/>
            <a:ext cx="154070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spc="300" dirty="0">
                <a:latin typeface="Bradley Hand ITC" panose="03070402050302030203" pitchFamily="66" charset="0"/>
                <a:ea typeface="TeachingHand" panose="02000603000000000000" pitchFamily="2" charset="0"/>
              </a:rPr>
              <a:t>Plurals</a:t>
            </a:r>
          </a:p>
          <a:p>
            <a:pPr algn="ctr"/>
            <a:r>
              <a:rPr lang="en-IE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(irregular)</a:t>
            </a:r>
          </a:p>
        </p:txBody>
      </p:sp>
      <p:sp>
        <p:nvSpPr>
          <p:cNvPr id="127" name="TextBox 126"/>
          <p:cNvSpPr txBox="1"/>
          <p:nvPr/>
        </p:nvSpPr>
        <p:spPr>
          <a:xfrm rot="16200000">
            <a:off x="5225649" y="4932143"/>
            <a:ext cx="154070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spc="300" dirty="0">
                <a:latin typeface="Bradley Hand ITC" panose="03070402050302030203" pitchFamily="66" charset="0"/>
                <a:ea typeface="TeachingHand" panose="02000603000000000000" pitchFamily="2" charset="0"/>
              </a:rPr>
              <a:t>Plurals</a:t>
            </a:r>
          </a:p>
          <a:p>
            <a:pPr algn="ctr"/>
            <a:r>
              <a:rPr lang="en-IE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(irregular)</a:t>
            </a:r>
          </a:p>
        </p:txBody>
      </p:sp>
      <p:sp>
        <p:nvSpPr>
          <p:cNvPr id="128" name="TextBox 127"/>
          <p:cNvSpPr txBox="1"/>
          <p:nvPr/>
        </p:nvSpPr>
        <p:spPr>
          <a:xfrm rot="5400000">
            <a:off x="780157" y="6904016"/>
            <a:ext cx="174715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Categories</a:t>
            </a:r>
            <a:endParaRPr lang="en-IE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 rot="16200000">
            <a:off x="267392" y="6904013"/>
            <a:ext cx="17145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Categories</a:t>
            </a:r>
            <a:endParaRPr lang="en-IE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 rot="5400000">
            <a:off x="3435365" y="6758797"/>
            <a:ext cx="1698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Shades of Meaning</a:t>
            </a:r>
          </a:p>
        </p:txBody>
      </p:sp>
      <p:sp>
        <p:nvSpPr>
          <p:cNvPr id="131" name="TextBox 130"/>
          <p:cNvSpPr txBox="1"/>
          <p:nvPr/>
        </p:nvSpPr>
        <p:spPr>
          <a:xfrm rot="16200000">
            <a:off x="2610847" y="6766957"/>
            <a:ext cx="1714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Shades of Meaning</a:t>
            </a:r>
          </a:p>
        </p:txBody>
      </p:sp>
      <p:sp>
        <p:nvSpPr>
          <p:cNvPr id="132" name="TextBox 131"/>
          <p:cNvSpPr txBox="1"/>
          <p:nvPr/>
        </p:nvSpPr>
        <p:spPr>
          <a:xfrm rot="5400000">
            <a:off x="5931217" y="6704970"/>
            <a:ext cx="1730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Questions (Asking)</a:t>
            </a:r>
          </a:p>
        </p:txBody>
      </p:sp>
      <p:sp>
        <p:nvSpPr>
          <p:cNvPr id="133" name="TextBox 132"/>
          <p:cNvSpPr txBox="1"/>
          <p:nvPr/>
        </p:nvSpPr>
        <p:spPr>
          <a:xfrm rot="16200000">
            <a:off x="5114862" y="6704968"/>
            <a:ext cx="1763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Questions (Asking)</a:t>
            </a:r>
          </a:p>
        </p:txBody>
      </p:sp>
      <p:sp>
        <p:nvSpPr>
          <p:cNvPr id="134" name="TextBox 133"/>
          <p:cNvSpPr txBox="1"/>
          <p:nvPr/>
        </p:nvSpPr>
        <p:spPr>
          <a:xfrm rot="5400000">
            <a:off x="894456" y="8646324"/>
            <a:ext cx="1747158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Questions</a:t>
            </a:r>
          </a:p>
          <a:p>
            <a:pPr algn="ctr"/>
            <a:r>
              <a:rPr lang="en-IE" sz="19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(Answering)</a:t>
            </a:r>
          </a:p>
        </p:txBody>
      </p:sp>
      <p:sp>
        <p:nvSpPr>
          <p:cNvPr id="135" name="TextBox 134"/>
          <p:cNvSpPr txBox="1"/>
          <p:nvPr/>
        </p:nvSpPr>
        <p:spPr>
          <a:xfrm rot="16200000">
            <a:off x="168250" y="8687488"/>
            <a:ext cx="163217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Questions</a:t>
            </a:r>
          </a:p>
          <a:p>
            <a:pPr algn="ctr"/>
            <a:r>
              <a:rPr lang="en-IE" sz="19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(Answering)</a:t>
            </a:r>
          </a:p>
        </p:txBody>
      </p:sp>
      <p:sp>
        <p:nvSpPr>
          <p:cNvPr id="136" name="TextBox 135"/>
          <p:cNvSpPr txBox="1"/>
          <p:nvPr/>
        </p:nvSpPr>
        <p:spPr>
          <a:xfrm rot="5400000">
            <a:off x="3348579" y="8801152"/>
            <a:ext cx="17145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Sequencing</a:t>
            </a:r>
            <a:endParaRPr lang="en-IE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 rot="16200000">
            <a:off x="2751753" y="8784823"/>
            <a:ext cx="174715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Sequencing</a:t>
            </a:r>
            <a:endParaRPr lang="en-IE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 rot="5400000">
            <a:off x="5927891" y="8541666"/>
            <a:ext cx="174715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Sentence</a:t>
            </a:r>
          </a:p>
          <a:p>
            <a:pPr algn="ctr"/>
            <a:r>
              <a:rPr lang="en-IE" sz="25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Work</a:t>
            </a:r>
            <a:endParaRPr lang="en-IE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 rot="16200000">
            <a:off x="5176850" y="8574320"/>
            <a:ext cx="17145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5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Sentence Work</a:t>
            </a:r>
            <a:endParaRPr lang="en-IE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119466" y="136226"/>
            <a:ext cx="7586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Side Tabs for Interactive Language Notebooks:  			Page 1</a:t>
            </a:r>
          </a:p>
        </p:txBody>
      </p:sp>
    </p:spTree>
    <p:extLst>
      <p:ext uri="{BB962C8B-B14F-4D97-AF65-F5344CB8AC3E}">
        <p14:creationId xmlns:p14="http://schemas.microsoft.com/office/powerpoint/2010/main" val="267936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79" name="TextBox 78"/>
          <p:cNvSpPr txBox="1"/>
          <p:nvPr/>
        </p:nvSpPr>
        <p:spPr>
          <a:xfrm rot="5400000">
            <a:off x="897177" y="1103063"/>
            <a:ext cx="1698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Teaching Scenes</a:t>
            </a:r>
          </a:p>
        </p:txBody>
      </p:sp>
      <p:sp>
        <p:nvSpPr>
          <p:cNvPr id="80" name="TextBox 79"/>
          <p:cNvSpPr txBox="1"/>
          <p:nvPr/>
        </p:nvSpPr>
        <p:spPr>
          <a:xfrm rot="16200000">
            <a:off x="170631" y="1111222"/>
            <a:ext cx="1714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Teaching Scenes</a:t>
            </a:r>
          </a:p>
        </p:txBody>
      </p:sp>
      <p:sp>
        <p:nvSpPr>
          <p:cNvPr id="81" name="TextBox 80"/>
          <p:cNvSpPr txBox="1"/>
          <p:nvPr/>
        </p:nvSpPr>
        <p:spPr>
          <a:xfrm rot="5400000">
            <a:off x="918950" y="3013503"/>
            <a:ext cx="1730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Expected </a:t>
            </a:r>
            <a:r>
              <a:rPr lang="en-IE" sz="2400" b="1" dirty="0" err="1">
                <a:latin typeface="Bradley Hand ITC" panose="03070402050302030203" pitchFamily="66" charset="0"/>
                <a:ea typeface="TeachingHand" panose="02000603000000000000" pitchFamily="2" charset="0"/>
              </a:rPr>
              <a:t>Behavior</a:t>
            </a:r>
            <a:endParaRPr lang="en-IE" sz="2400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 rot="16200000">
            <a:off x="102596" y="3013501"/>
            <a:ext cx="1763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Expected </a:t>
            </a:r>
            <a:r>
              <a:rPr lang="en-IE" sz="2400" b="1" dirty="0" err="1">
                <a:latin typeface="Bradley Hand ITC" panose="03070402050302030203" pitchFamily="66" charset="0"/>
                <a:ea typeface="TeachingHand" panose="02000603000000000000" pitchFamily="2" charset="0"/>
              </a:rPr>
              <a:t>Behavior</a:t>
            </a:r>
            <a:endParaRPr lang="en-IE" sz="2400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 rot="5400000">
            <a:off x="3319551" y="1307986"/>
            <a:ext cx="1747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Vocabulary</a:t>
            </a:r>
            <a:endParaRPr lang="en-IE" sz="1900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 rot="16200000">
            <a:off x="2699141" y="1291657"/>
            <a:ext cx="1747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Vocabulary</a:t>
            </a:r>
          </a:p>
        </p:txBody>
      </p:sp>
      <p:sp>
        <p:nvSpPr>
          <p:cNvPr id="85" name="TextBox 84"/>
          <p:cNvSpPr txBox="1"/>
          <p:nvPr/>
        </p:nvSpPr>
        <p:spPr>
          <a:xfrm rot="5400000">
            <a:off x="5922446" y="1105783"/>
            <a:ext cx="1714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Positional Language</a:t>
            </a:r>
          </a:p>
        </p:txBody>
      </p:sp>
      <p:sp>
        <p:nvSpPr>
          <p:cNvPr id="86" name="TextBox 85"/>
          <p:cNvSpPr txBox="1"/>
          <p:nvPr/>
        </p:nvSpPr>
        <p:spPr>
          <a:xfrm rot="16200000">
            <a:off x="5155077" y="1074065"/>
            <a:ext cx="17471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Positional Language</a:t>
            </a:r>
          </a:p>
        </p:txBody>
      </p:sp>
      <p:sp>
        <p:nvSpPr>
          <p:cNvPr id="90" name="TextBox 89"/>
          <p:cNvSpPr txBox="1"/>
          <p:nvPr/>
        </p:nvSpPr>
        <p:spPr>
          <a:xfrm rot="5400000">
            <a:off x="3408150" y="3030437"/>
            <a:ext cx="1730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Compare &amp; Contrast</a:t>
            </a:r>
          </a:p>
        </p:txBody>
      </p:sp>
      <p:sp>
        <p:nvSpPr>
          <p:cNvPr id="91" name="TextBox 90"/>
          <p:cNvSpPr txBox="1"/>
          <p:nvPr/>
        </p:nvSpPr>
        <p:spPr>
          <a:xfrm rot="16200000">
            <a:off x="2591796" y="3030435"/>
            <a:ext cx="1763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Compare &amp; Contrast</a:t>
            </a:r>
          </a:p>
        </p:txBody>
      </p:sp>
      <p:sp>
        <p:nvSpPr>
          <p:cNvPr id="95" name="TextBox 94"/>
          <p:cNvSpPr txBox="1"/>
          <p:nvPr/>
        </p:nvSpPr>
        <p:spPr>
          <a:xfrm rot="5400000">
            <a:off x="5850833" y="3215103"/>
            <a:ext cx="1730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Narrative</a:t>
            </a:r>
          </a:p>
        </p:txBody>
      </p:sp>
      <p:sp>
        <p:nvSpPr>
          <p:cNvPr id="96" name="TextBox 95"/>
          <p:cNvSpPr txBox="1"/>
          <p:nvPr/>
        </p:nvSpPr>
        <p:spPr>
          <a:xfrm rot="16200000">
            <a:off x="5251622" y="3215101"/>
            <a:ext cx="1763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Narrative</a:t>
            </a:r>
          </a:p>
        </p:txBody>
      </p:sp>
      <p:sp>
        <p:nvSpPr>
          <p:cNvPr id="100" name="TextBox 99"/>
          <p:cNvSpPr txBox="1"/>
          <p:nvPr/>
        </p:nvSpPr>
        <p:spPr>
          <a:xfrm rot="5400000">
            <a:off x="957956" y="4871029"/>
            <a:ext cx="16528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01" name="TextBox 100"/>
          <p:cNvSpPr txBox="1"/>
          <p:nvPr/>
        </p:nvSpPr>
        <p:spPr>
          <a:xfrm rot="16200000">
            <a:off x="132835" y="4879796"/>
            <a:ext cx="17030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02" name="TextBox 101"/>
          <p:cNvSpPr txBox="1"/>
          <p:nvPr/>
        </p:nvSpPr>
        <p:spPr>
          <a:xfrm rot="5400000">
            <a:off x="3438689" y="4879496"/>
            <a:ext cx="16697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03" name="TextBox 102"/>
          <p:cNvSpPr txBox="1"/>
          <p:nvPr/>
        </p:nvSpPr>
        <p:spPr>
          <a:xfrm rot="16200000">
            <a:off x="2622035" y="4879796"/>
            <a:ext cx="17030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35" name="TextBox 134"/>
          <p:cNvSpPr txBox="1"/>
          <p:nvPr/>
        </p:nvSpPr>
        <p:spPr>
          <a:xfrm rot="5400000">
            <a:off x="6012556" y="4879496"/>
            <a:ext cx="16697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36" name="TextBox 135"/>
          <p:cNvSpPr txBox="1"/>
          <p:nvPr/>
        </p:nvSpPr>
        <p:spPr>
          <a:xfrm rot="16200000">
            <a:off x="5204368" y="4871330"/>
            <a:ext cx="1686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37" name="TextBox 136"/>
          <p:cNvSpPr txBox="1"/>
          <p:nvPr/>
        </p:nvSpPr>
        <p:spPr>
          <a:xfrm rot="5400000">
            <a:off x="915622" y="6735508"/>
            <a:ext cx="1703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38" name="TextBox 137"/>
          <p:cNvSpPr txBox="1"/>
          <p:nvPr/>
        </p:nvSpPr>
        <p:spPr>
          <a:xfrm rot="16200000">
            <a:off x="107436" y="6743672"/>
            <a:ext cx="1719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39" name="TextBox 138"/>
          <p:cNvSpPr txBox="1"/>
          <p:nvPr/>
        </p:nvSpPr>
        <p:spPr>
          <a:xfrm rot="5400000">
            <a:off x="3396356" y="6727041"/>
            <a:ext cx="1720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40" name="TextBox 139"/>
          <p:cNvSpPr txBox="1"/>
          <p:nvPr/>
        </p:nvSpPr>
        <p:spPr>
          <a:xfrm rot="16200000">
            <a:off x="2596636" y="6743672"/>
            <a:ext cx="1719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41" name="TextBox 140"/>
          <p:cNvSpPr txBox="1"/>
          <p:nvPr/>
        </p:nvSpPr>
        <p:spPr>
          <a:xfrm rot="5400000">
            <a:off x="5965084" y="6721902"/>
            <a:ext cx="1730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42" name="TextBox 141"/>
          <p:cNvSpPr txBox="1"/>
          <p:nvPr/>
        </p:nvSpPr>
        <p:spPr>
          <a:xfrm rot="16200000">
            <a:off x="5170503" y="6743672"/>
            <a:ext cx="1719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43" name="TextBox 142"/>
          <p:cNvSpPr txBox="1"/>
          <p:nvPr/>
        </p:nvSpPr>
        <p:spPr>
          <a:xfrm rot="5400000">
            <a:off x="941021" y="8572775"/>
            <a:ext cx="16866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44" name="TextBox 143"/>
          <p:cNvSpPr txBox="1"/>
          <p:nvPr/>
        </p:nvSpPr>
        <p:spPr>
          <a:xfrm rot="16200000">
            <a:off x="112274" y="8601501"/>
            <a:ext cx="1744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45" name="TextBox 144"/>
          <p:cNvSpPr txBox="1"/>
          <p:nvPr/>
        </p:nvSpPr>
        <p:spPr>
          <a:xfrm rot="5400000">
            <a:off x="3418428" y="8601501"/>
            <a:ext cx="17102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46" name="TextBox 145"/>
          <p:cNvSpPr txBox="1"/>
          <p:nvPr/>
        </p:nvSpPr>
        <p:spPr>
          <a:xfrm rot="16200000">
            <a:off x="2630503" y="8589407"/>
            <a:ext cx="1686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47" name="TextBox 146"/>
          <p:cNvSpPr txBox="1"/>
          <p:nvPr/>
        </p:nvSpPr>
        <p:spPr>
          <a:xfrm rot="5400000">
            <a:off x="5983830" y="8609969"/>
            <a:ext cx="1727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48" name="TextBox 147"/>
          <p:cNvSpPr txBox="1"/>
          <p:nvPr/>
        </p:nvSpPr>
        <p:spPr>
          <a:xfrm rot="16200000">
            <a:off x="5200741" y="8593034"/>
            <a:ext cx="16933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119466" y="136226"/>
            <a:ext cx="7586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Side Tabs for Interactive Language Notebooks:  			Page </a:t>
            </a:r>
            <a:r>
              <a:rPr lang="en-IE" sz="2000" dirty="0" smtClean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2</a:t>
            </a:r>
            <a:endParaRPr lang="en-IE" sz="2000" dirty="0">
              <a:latin typeface="Arial" panose="020B0604020202020204" pitchFamily="34" charset="0"/>
              <a:ea typeface="Adobe Ming Std L" panose="02020300000000000000" pitchFamily="1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17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270932" y="2116035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Pronouns</a:t>
            </a:r>
          </a:p>
        </p:txBody>
      </p:sp>
      <p:sp>
        <p:nvSpPr>
          <p:cNvPr id="68" name="TextBox 67"/>
          <p:cNvSpPr txBox="1"/>
          <p:nvPr/>
        </p:nvSpPr>
        <p:spPr>
          <a:xfrm rot="10800000">
            <a:off x="287865" y="1611508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Pronouns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116664" y="2116034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Nouns</a:t>
            </a:r>
          </a:p>
        </p:txBody>
      </p:sp>
      <p:sp>
        <p:nvSpPr>
          <p:cNvPr id="70" name="TextBox 69"/>
          <p:cNvSpPr txBox="1"/>
          <p:nvPr/>
        </p:nvSpPr>
        <p:spPr>
          <a:xfrm rot="10800000">
            <a:off x="2133597" y="1611507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Nouns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945465" y="2116035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Adjectives</a:t>
            </a:r>
          </a:p>
        </p:txBody>
      </p:sp>
      <p:sp>
        <p:nvSpPr>
          <p:cNvPr id="72" name="TextBox 71"/>
          <p:cNvSpPr txBox="1"/>
          <p:nvPr/>
        </p:nvSpPr>
        <p:spPr>
          <a:xfrm rot="10800000">
            <a:off x="3962398" y="1611508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Adjectives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808132" y="2116035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Verbs (regular)</a:t>
            </a:r>
          </a:p>
        </p:txBody>
      </p:sp>
      <p:sp>
        <p:nvSpPr>
          <p:cNvPr id="74" name="TextBox 73"/>
          <p:cNvSpPr txBox="1"/>
          <p:nvPr/>
        </p:nvSpPr>
        <p:spPr>
          <a:xfrm rot="10800000">
            <a:off x="5825065" y="1269369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Verbs (regular)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70932" y="5231769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Verbs 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(irregular)</a:t>
            </a:r>
          </a:p>
        </p:txBody>
      </p:sp>
      <p:sp>
        <p:nvSpPr>
          <p:cNvPr id="76" name="TextBox 75"/>
          <p:cNvSpPr txBox="1"/>
          <p:nvPr/>
        </p:nvSpPr>
        <p:spPr>
          <a:xfrm rot="10800000">
            <a:off x="287865" y="4385103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Verbs 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(irregular)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116664" y="5299501"/>
            <a:ext cx="162560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3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Prepositions</a:t>
            </a:r>
          </a:p>
        </p:txBody>
      </p:sp>
      <p:sp>
        <p:nvSpPr>
          <p:cNvPr id="78" name="TextBox 77"/>
          <p:cNvSpPr txBox="1"/>
          <p:nvPr/>
        </p:nvSpPr>
        <p:spPr>
          <a:xfrm rot="10800000">
            <a:off x="2133597" y="4695130"/>
            <a:ext cx="162560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3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Prepositions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894665" y="5333369"/>
            <a:ext cx="169333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3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Conjunctions</a:t>
            </a:r>
          </a:p>
        </p:txBody>
      </p:sp>
      <p:sp>
        <p:nvSpPr>
          <p:cNvPr id="80" name="TextBox 79"/>
          <p:cNvSpPr txBox="1"/>
          <p:nvPr/>
        </p:nvSpPr>
        <p:spPr>
          <a:xfrm rot="10800000">
            <a:off x="3945467" y="4712063"/>
            <a:ext cx="169333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3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Conjunctions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808132" y="5231769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Plurals (regular)</a:t>
            </a:r>
          </a:p>
        </p:txBody>
      </p:sp>
      <p:sp>
        <p:nvSpPr>
          <p:cNvPr id="82" name="TextBox 81"/>
          <p:cNvSpPr txBox="1"/>
          <p:nvPr/>
        </p:nvSpPr>
        <p:spPr>
          <a:xfrm rot="10800000">
            <a:off x="5825065" y="4385103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Plurals (regular)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70932" y="8347502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Plurals 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(irregular)</a:t>
            </a:r>
          </a:p>
        </p:txBody>
      </p:sp>
      <p:sp>
        <p:nvSpPr>
          <p:cNvPr id="84" name="TextBox 83"/>
          <p:cNvSpPr txBox="1"/>
          <p:nvPr/>
        </p:nvSpPr>
        <p:spPr>
          <a:xfrm rot="10800000">
            <a:off x="287865" y="7500836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Plurals 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(irregular)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116664" y="8415235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Categories</a:t>
            </a:r>
          </a:p>
        </p:txBody>
      </p:sp>
      <p:sp>
        <p:nvSpPr>
          <p:cNvPr id="86" name="TextBox 85"/>
          <p:cNvSpPr txBox="1"/>
          <p:nvPr/>
        </p:nvSpPr>
        <p:spPr>
          <a:xfrm rot="10800000">
            <a:off x="2133597" y="7763364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Categories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945465" y="8347502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Shades of Meaning</a:t>
            </a:r>
          </a:p>
        </p:txBody>
      </p:sp>
      <p:sp>
        <p:nvSpPr>
          <p:cNvPr id="88" name="TextBox 87"/>
          <p:cNvSpPr txBox="1"/>
          <p:nvPr/>
        </p:nvSpPr>
        <p:spPr>
          <a:xfrm rot="10800000">
            <a:off x="3962398" y="7500836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Shades of Meaning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132" y="8347502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Questions (Asking)</a:t>
            </a:r>
          </a:p>
        </p:txBody>
      </p:sp>
      <p:sp>
        <p:nvSpPr>
          <p:cNvPr id="90" name="TextBox 89"/>
          <p:cNvSpPr txBox="1"/>
          <p:nvPr/>
        </p:nvSpPr>
        <p:spPr>
          <a:xfrm rot="10800000">
            <a:off x="5825065" y="7500836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Questions (Asking)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19466" y="136226"/>
            <a:ext cx="7586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Top Tabs </a:t>
            </a:r>
            <a:r>
              <a:rPr lang="en-IE" sz="2000" dirty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for Interactive Language Notebooks:  			Page 1</a:t>
            </a:r>
          </a:p>
        </p:txBody>
      </p:sp>
    </p:spTree>
    <p:extLst>
      <p:ext uri="{BB962C8B-B14F-4D97-AF65-F5344CB8AC3E}">
        <p14:creationId xmlns:p14="http://schemas.microsoft.com/office/powerpoint/2010/main" val="266050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270932" y="2116035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Questions 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(</a:t>
            </a:r>
            <a:r>
              <a:rPr lang="en-IE" sz="2400" b="1" spc="-300" dirty="0">
                <a:latin typeface="Bradley Hand ITC" panose="03070402050302030203" pitchFamily="66" charset="0"/>
                <a:ea typeface="TeachingHand" panose="02000603000000000000" pitchFamily="2" charset="0"/>
              </a:rPr>
              <a:t>Answering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)</a:t>
            </a:r>
          </a:p>
        </p:txBody>
      </p:sp>
      <p:sp>
        <p:nvSpPr>
          <p:cNvPr id="68" name="TextBox 67"/>
          <p:cNvSpPr txBox="1"/>
          <p:nvPr/>
        </p:nvSpPr>
        <p:spPr>
          <a:xfrm rot="10800000">
            <a:off x="287865" y="1269369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Questions 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(</a:t>
            </a:r>
            <a:r>
              <a:rPr lang="en-IE" sz="2400" b="1" spc="-300" dirty="0">
                <a:latin typeface="Bradley Hand ITC" panose="03070402050302030203" pitchFamily="66" charset="0"/>
                <a:ea typeface="TeachingHand" panose="02000603000000000000" pitchFamily="2" charset="0"/>
              </a:rPr>
              <a:t>Answering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)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116664" y="2116034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Sequencing</a:t>
            </a:r>
          </a:p>
        </p:txBody>
      </p:sp>
      <p:sp>
        <p:nvSpPr>
          <p:cNvPr id="70" name="TextBox 69"/>
          <p:cNvSpPr txBox="1"/>
          <p:nvPr/>
        </p:nvSpPr>
        <p:spPr>
          <a:xfrm rot="10800000">
            <a:off x="2133597" y="1611508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Sequencing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945465" y="2116035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Sentence Work</a:t>
            </a:r>
          </a:p>
        </p:txBody>
      </p:sp>
      <p:sp>
        <p:nvSpPr>
          <p:cNvPr id="72" name="TextBox 71"/>
          <p:cNvSpPr txBox="1"/>
          <p:nvPr/>
        </p:nvSpPr>
        <p:spPr>
          <a:xfrm rot="10800000">
            <a:off x="3962398" y="1269369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Sentence Work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808132" y="2116035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Teaching Scenes</a:t>
            </a:r>
          </a:p>
        </p:txBody>
      </p:sp>
      <p:sp>
        <p:nvSpPr>
          <p:cNvPr id="74" name="TextBox 73"/>
          <p:cNvSpPr txBox="1"/>
          <p:nvPr/>
        </p:nvSpPr>
        <p:spPr>
          <a:xfrm rot="10800000">
            <a:off x="5825065" y="1269369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Teaching Scenes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20132" y="5299503"/>
            <a:ext cx="1710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Vocabulary</a:t>
            </a:r>
          </a:p>
        </p:txBody>
      </p:sp>
      <p:sp>
        <p:nvSpPr>
          <p:cNvPr id="76" name="TextBox 75"/>
          <p:cNvSpPr txBox="1"/>
          <p:nvPr/>
        </p:nvSpPr>
        <p:spPr>
          <a:xfrm rot="10800000">
            <a:off x="237064" y="4666391"/>
            <a:ext cx="1693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Vocabulary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116664" y="5299501"/>
            <a:ext cx="162560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3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Positional Language</a:t>
            </a:r>
          </a:p>
        </p:txBody>
      </p:sp>
      <p:sp>
        <p:nvSpPr>
          <p:cNvPr id="78" name="TextBox 77"/>
          <p:cNvSpPr txBox="1"/>
          <p:nvPr/>
        </p:nvSpPr>
        <p:spPr>
          <a:xfrm rot="10800000">
            <a:off x="2133597" y="4400491"/>
            <a:ext cx="162560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3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Positional Language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894665" y="5333369"/>
            <a:ext cx="169333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3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Expected </a:t>
            </a:r>
            <a:r>
              <a:rPr lang="en-IE" sz="2300" b="1" dirty="0" err="1">
                <a:latin typeface="Bradley Hand ITC" panose="03070402050302030203" pitchFamily="66" charset="0"/>
                <a:ea typeface="TeachingHand" panose="02000603000000000000" pitchFamily="2" charset="0"/>
              </a:rPr>
              <a:t>Behavior</a:t>
            </a:r>
            <a:endParaRPr lang="en-IE" sz="2300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 rot="10800000">
            <a:off x="3945467" y="4417424"/>
            <a:ext cx="16933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3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Expected </a:t>
            </a:r>
            <a:r>
              <a:rPr lang="en-IE" sz="2300" b="1" dirty="0" err="1">
                <a:latin typeface="Bradley Hand ITC" panose="03070402050302030203" pitchFamily="66" charset="0"/>
                <a:ea typeface="TeachingHand" panose="02000603000000000000" pitchFamily="2" charset="0"/>
              </a:rPr>
              <a:t>Behavior</a:t>
            </a:r>
            <a:endParaRPr lang="en-IE" sz="2300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808132" y="5231769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Compare </a:t>
            </a:r>
            <a:r>
              <a:rPr lang="en-IE" sz="2400" b="1" spc="-150" dirty="0" smtClean="0">
                <a:latin typeface="Bradley Hand ITC" panose="03070402050302030203" pitchFamily="66" charset="0"/>
                <a:ea typeface="TeachingHand" panose="02000603000000000000" pitchFamily="2" charset="0"/>
              </a:rPr>
              <a:t>&amp; </a:t>
            </a:r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Contrast</a:t>
            </a:r>
          </a:p>
        </p:txBody>
      </p:sp>
      <p:sp>
        <p:nvSpPr>
          <p:cNvPr id="82" name="TextBox 81"/>
          <p:cNvSpPr txBox="1"/>
          <p:nvPr/>
        </p:nvSpPr>
        <p:spPr>
          <a:xfrm rot="10800000">
            <a:off x="5825065" y="4385103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pc="-150" dirty="0">
                <a:latin typeface="Bradley Hand ITC" panose="03070402050302030203" pitchFamily="66" charset="0"/>
                <a:ea typeface="TeachingHand" panose="02000603000000000000" pitchFamily="2" charset="0"/>
              </a:rPr>
              <a:t>Compare &amp; Contrast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70932" y="8347502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Narrative</a:t>
            </a:r>
            <a:endParaRPr lang="en-IE" sz="2400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 rot="10800000">
            <a:off x="287865" y="7763498"/>
            <a:ext cx="162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Narrative</a:t>
            </a:r>
            <a:endParaRPr lang="en-IE" sz="2400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116664" y="8466034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86" name="TextBox 85"/>
          <p:cNvSpPr txBox="1"/>
          <p:nvPr/>
        </p:nvSpPr>
        <p:spPr>
          <a:xfrm rot="10800000">
            <a:off x="2133597" y="7011369"/>
            <a:ext cx="16256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  <a:p>
            <a:pPr algn="ctr"/>
            <a:endParaRPr lang="en-IE" sz="2400" b="1" spc="-150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945465" y="8466036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88" name="TextBox 87"/>
          <p:cNvSpPr txBox="1"/>
          <p:nvPr/>
        </p:nvSpPr>
        <p:spPr>
          <a:xfrm rot="10800000">
            <a:off x="3962398" y="7015603"/>
            <a:ext cx="16256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  <a:p>
            <a:pPr algn="ctr"/>
            <a:endParaRPr lang="en-IE" sz="2400" b="1" dirty="0">
              <a:latin typeface="Bradley Hand ITC" panose="03070402050302030203" pitchFamily="66" charset="0"/>
              <a:ea typeface="TeachingHand" panose="02000603000000000000" pitchFamily="2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808132" y="8466036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90" name="TextBox 89"/>
          <p:cNvSpPr txBox="1"/>
          <p:nvPr/>
        </p:nvSpPr>
        <p:spPr>
          <a:xfrm rot="10800000">
            <a:off x="5825065" y="7405586"/>
            <a:ext cx="1625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Bradley Hand ITC" panose="03070402050302030203" pitchFamily="66" charset="0"/>
                <a:ea typeface="TeachingHand" panose="02000603000000000000" pitchFamily="2" charset="0"/>
              </a:rPr>
              <a:t>(Editable Text)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19466" y="136226"/>
            <a:ext cx="7586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Top Tabs </a:t>
            </a:r>
            <a:r>
              <a:rPr lang="en-IE" sz="2000" dirty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for Interactive Language Notebooks:  			Page </a:t>
            </a:r>
            <a:r>
              <a:rPr lang="en-IE" sz="2000" dirty="0" smtClean="0">
                <a:latin typeface="Arial" panose="020B0604020202020204" pitchFamily="34" charset="0"/>
                <a:ea typeface="Adobe Ming Std L" panose="02020300000000000000" pitchFamily="18" charset="-128"/>
                <a:cs typeface="Arial" panose="020B0604020202020204" pitchFamily="34" charset="0"/>
              </a:rPr>
              <a:t>2</a:t>
            </a:r>
            <a:endParaRPr lang="en-IE" sz="2000" dirty="0">
              <a:latin typeface="Arial" panose="020B0604020202020204" pitchFamily="34" charset="0"/>
              <a:ea typeface="Adobe Ming Std L" panose="02020300000000000000" pitchFamily="1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31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</TotalTime>
  <Words>312</Words>
  <Application>Microsoft Office PowerPoint</Application>
  <PresentationFormat>Custom</PresentationFormat>
  <Paragraphs>123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Adobe Ming Std L</vt:lpstr>
      <vt:lpstr>Arial</vt:lpstr>
      <vt:lpstr>Bradley Hand ITC</vt:lpstr>
      <vt:lpstr>Calibri</vt:lpstr>
      <vt:lpstr>Calibri Light</vt:lpstr>
      <vt:lpstr>TeachingHand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Byrne</dc:creator>
  <cp:lastModifiedBy>Jamiee Hughes</cp:lastModifiedBy>
  <cp:revision>36</cp:revision>
  <cp:lastPrinted>2016-12-16T11:16:55Z</cp:lastPrinted>
  <dcterms:created xsi:type="dcterms:W3CDTF">2016-10-26T10:27:13Z</dcterms:created>
  <dcterms:modified xsi:type="dcterms:W3CDTF">2017-01-05T18:04:14Z</dcterms:modified>
</cp:coreProperties>
</file>